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61" r:id="rId4"/>
    <p:sldId id="256" r:id="rId5"/>
    <p:sldId id="258" r:id="rId6"/>
    <p:sldId id="260" r:id="rId7"/>
    <p:sldId id="259" r:id="rId8"/>
    <p:sldId id="262" r:id="rId9"/>
    <p:sldId id="269" r:id="rId10"/>
    <p:sldId id="267" r:id="rId11"/>
    <p:sldId id="268"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4545D39-6AE9-4718-A8A5-5449E4D9D3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8B4BDD-C416-46FA-A6D6-21AA9E0A1C8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4545D39-6AE9-4718-A8A5-5449E4D9D3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8B4BDD-C416-46FA-A6D6-21AA9E0A1C8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4545D39-6AE9-4718-A8A5-5449E4D9D3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8B4BDD-C416-46FA-A6D6-21AA9E0A1C8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4545D39-6AE9-4718-A8A5-5449E4D9D3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8B4BDD-C416-46FA-A6D6-21AA9E0A1C8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4545D39-6AE9-4718-A8A5-5449E4D9D3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8B4BDD-C416-46FA-A6D6-21AA9E0A1C8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4545D39-6AE9-4718-A8A5-5449E4D9D3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8B4BDD-C416-46FA-A6D6-21AA9E0A1C8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4545D39-6AE9-4718-A8A5-5449E4D9D38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8B4BDD-C416-46FA-A6D6-21AA9E0A1C8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4545D39-6AE9-4718-A8A5-5449E4D9D38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8B4BDD-C416-46FA-A6D6-21AA9E0A1C8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4545D39-6AE9-4718-A8A5-5449E4D9D38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8B4BDD-C416-46FA-A6D6-21AA9E0A1C8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4545D39-6AE9-4718-A8A5-5449E4D9D3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8B4BDD-C416-46FA-A6D6-21AA9E0A1C8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4545D39-6AE9-4718-A8A5-5449E4D9D3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8B4BDD-C416-46FA-A6D6-21AA9E0A1C8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45D39-6AE9-4718-A8A5-5449E4D9D38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B4BDD-C416-46FA-A6D6-21AA9E0A1C8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198300" y="0"/>
            <a:ext cx="13716000" cy="6858000"/>
          </a:xfrm>
          <a:prstGeom prst="rect">
            <a:avLst/>
          </a:prstGeom>
        </p:spPr>
      </p:pic>
      <p:sp>
        <p:nvSpPr>
          <p:cNvPr id="2" name="标题 1"/>
          <p:cNvSpPr>
            <a:spLocks noGrp="1"/>
          </p:cNvSpPr>
          <p:nvPr>
            <p:ph type="title"/>
          </p:nvPr>
        </p:nvSpPr>
        <p:spPr>
          <a:xfrm>
            <a:off x="989120" y="1261772"/>
            <a:ext cx="10515600" cy="3629826"/>
          </a:xfrm>
        </p:spPr>
        <p:txBody>
          <a:bodyPr>
            <a:normAutofit fontScale="90000"/>
          </a:bodyPr>
          <a:lstStyle/>
          <a:p>
            <a:pPr algn="ctr"/>
            <a:r>
              <a:rPr lang="zh-CN" altLang="en-US" sz="16600" b="1" dirty="0">
                <a:solidFill>
                  <a:schemeClr val="accent1">
                    <a:lumMod val="50000"/>
                  </a:schemeClr>
                </a:solidFill>
                <a:latin typeface="黑体" panose="02010609060101010101" pitchFamily="49" charset="-122"/>
                <a:ea typeface="黑体" panose="02010609060101010101" pitchFamily="49" charset="-122"/>
              </a:rPr>
              <a:t>好看的瓶子</a:t>
            </a:r>
            <a:endParaRPr lang="zh-CN" altLang="en-US" sz="16600" b="1" dirty="0">
              <a:solidFill>
                <a:schemeClr val="accent1">
                  <a:lumMod val="50000"/>
                </a:schemeClr>
              </a:solidFill>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bc033afaf8f5bb9fb2ed36be2e49544"/>
          <p:cNvPicPr>
            <a:picLocks noChangeAspect="1"/>
          </p:cNvPicPr>
          <p:nvPr/>
        </p:nvPicPr>
        <p:blipFill>
          <a:blip r:embed="rId1"/>
          <a:stretch>
            <a:fillRect/>
          </a:stretch>
        </p:blipFill>
        <p:spPr>
          <a:xfrm>
            <a:off x="3449320" y="-99060"/>
            <a:ext cx="5192395" cy="69253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3480" y="790112"/>
            <a:ext cx="5633622" cy="4989251"/>
          </a:xfrm>
        </p:spPr>
        <p:txBody>
          <a:bodyPr>
            <a:normAutofit fontScale="90000"/>
          </a:bodyPr>
          <a:lstStyle/>
          <a:p>
            <a:pPr indent="457200">
              <a:lnSpc>
                <a:spcPct val="150000"/>
              </a:lnSpc>
            </a:pPr>
            <a:r>
              <a:rPr lang="zh-CN" altLang="en-US" sz="2400" b="0" i="0" dirty="0">
                <a:solidFill>
                  <a:srgbClr val="333333"/>
                </a:solidFill>
                <a:effectLst/>
                <a:latin typeface="宋体" panose="02010600030101010101" pitchFamily="2" charset="-122"/>
                <a:ea typeface="宋体" panose="02010600030101010101" pitchFamily="2" charset="-122"/>
              </a:rPr>
              <a:t>陶瓷艺术装饰形式无论是写意还是工笔画都是中国特有的绘画艺术装饰形式在陶瓷上的表现。陶瓷艺术装饰都反映了中国人文画历史性影响，形成了中国陶瓷装饰特有的艺术风格。</a:t>
            </a:r>
            <a:br>
              <a:rPr lang="en-US" altLang="zh-CN" sz="2400" b="0" i="0" dirty="0">
                <a:solidFill>
                  <a:srgbClr val="333333"/>
                </a:solidFill>
                <a:effectLst/>
                <a:latin typeface="宋体" panose="02010600030101010101" pitchFamily="2" charset="-122"/>
                <a:ea typeface="宋体" panose="02010600030101010101" pitchFamily="2" charset="-122"/>
              </a:rPr>
            </a:br>
            <a:r>
              <a:rPr lang="en-US" altLang="zh-CN" sz="2400" b="0" i="0" dirty="0">
                <a:solidFill>
                  <a:srgbClr val="333333"/>
                </a:solidFill>
                <a:effectLst/>
                <a:latin typeface="宋体" panose="02010600030101010101" pitchFamily="2" charset="-122"/>
                <a:ea typeface="宋体" panose="02010600030101010101" pitchFamily="2" charset="-122"/>
              </a:rPr>
              <a:t>   </a:t>
            </a:r>
            <a:r>
              <a:rPr lang="zh-CN" altLang="en-US" sz="2400" b="0" i="0" dirty="0">
                <a:solidFill>
                  <a:srgbClr val="333333"/>
                </a:solidFill>
                <a:effectLst/>
                <a:latin typeface="宋体" panose="02010600030101010101" pitchFamily="2" charset="-122"/>
                <a:ea typeface="宋体" panose="02010600030101010101" pitchFamily="2" charset="-122"/>
              </a:rPr>
              <a:t>瓷器纹饰图案在明清瓷器上反映最为明显。纹，不仅题材丰富，技法巧妙，且“图必有意，意必吉祥”，常用谐音表意和象征手法寄托吉祥的寓意。这些纹饰图案在明清瓷器上反映最为明显。</a:t>
            </a:r>
            <a:endParaRPr lang="zh-CN" altLang="en-US" sz="2400" dirty="0">
              <a:latin typeface="宋体" panose="02010600030101010101" pitchFamily="2" charset="-122"/>
              <a:ea typeface="宋体" panose="02010600030101010101" pitchFamily="2" charset="-122"/>
            </a:endParaRPr>
          </a:p>
        </p:txBody>
      </p:sp>
      <p:pic>
        <p:nvPicPr>
          <p:cNvPr id="2050"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41347" y="887766"/>
            <a:ext cx="4363374" cy="43633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dirty="0"/>
          </a:p>
        </p:txBody>
      </p:sp>
      <p:sp>
        <p:nvSpPr>
          <p:cNvPr id="3" name="副标题 2"/>
          <p:cNvSpPr>
            <a:spLocks noGrp="1"/>
          </p:cNvSpPr>
          <p:nvPr>
            <p:ph type="subTitle" idx="1"/>
          </p:nvPr>
        </p:nvSpPr>
        <p:spPr/>
        <p:txBody>
          <a:bodyPr/>
          <a:lstStyle/>
          <a:p>
            <a:endParaRPr lang="zh-CN" altLang="en-US"/>
          </a:p>
        </p:txBody>
      </p:sp>
      <p:pic>
        <p:nvPicPr>
          <p:cNvPr id="1026"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8271" y="361887"/>
            <a:ext cx="5414331" cy="57881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查看源图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3488" y="361887"/>
            <a:ext cx="5788149" cy="5788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3074"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0019" y="365125"/>
            <a:ext cx="5627302" cy="562730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查看源图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359" y="365126"/>
            <a:ext cx="5627302" cy="56273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098"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9615" y="365125"/>
            <a:ext cx="5627302" cy="56273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查看源图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0025" y="365125"/>
            <a:ext cx="5627302" cy="56273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122"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4875" y="525260"/>
            <a:ext cx="5691327" cy="56913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查看源图像"/>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19646" y="500846"/>
            <a:ext cx="5691327" cy="56913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6146"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3163" y="380873"/>
            <a:ext cx="5225279" cy="598441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查看源图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3169" y="532660"/>
            <a:ext cx="5832626" cy="5832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1325563"/>
          </a:xfrm>
        </p:spPr>
        <p:txBody>
          <a:bodyPr/>
          <a:p>
            <a:endParaRPr lang="zh-CN" altLang="en-US"/>
          </a:p>
        </p:txBody>
      </p:sp>
      <p:pic>
        <p:nvPicPr>
          <p:cNvPr id="4" name="内容占位符 3" descr="cc8b134c1740366eef19841ff69bbe6"/>
          <p:cNvPicPr>
            <a:picLocks noChangeAspect="1"/>
          </p:cNvPicPr>
          <p:nvPr>
            <p:ph idx="1"/>
          </p:nvPr>
        </p:nvPicPr>
        <p:blipFill>
          <a:blip r:embed="rId1"/>
          <a:stretch>
            <a:fillRect/>
          </a:stretch>
        </p:blipFill>
        <p:spPr>
          <a:xfrm>
            <a:off x="35560" y="365125"/>
            <a:ext cx="5532755" cy="5532755"/>
          </a:xfrm>
          <a:prstGeom prst="rect">
            <a:avLst/>
          </a:prstGeom>
        </p:spPr>
      </p:pic>
      <p:pic>
        <p:nvPicPr>
          <p:cNvPr id="5" name="图片 4" descr="0b4f3f3f2aa41ae828aa898a1c230e9"/>
          <p:cNvPicPr>
            <a:picLocks noChangeAspect="1"/>
          </p:cNvPicPr>
          <p:nvPr/>
        </p:nvPicPr>
        <p:blipFill>
          <a:blip r:embed="rId2"/>
          <a:stretch>
            <a:fillRect/>
          </a:stretch>
        </p:blipFill>
        <p:spPr>
          <a:xfrm>
            <a:off x="5697220" y="478790"/>
            <a:ext cx="6211570" cy="62115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buNone/>
            </a:pPr>
            <a:endParaRPr lang="zh-CN" altLang="en-US"/>
          </a:p>
        </p:txBody>
      </p:sp>
      <p:pic>
        <p:nvPicPr>
          <p:cNvPr id="4" name="图片 3" descr="4c45d5f4ed1925e59010b73b97950fc"/>
          <p:cNvPicPr>
            <a:picLocks noChangeAspect="1"/>
          </p:cNvPicPr>
          <p:nvPr/>
        </p:nvPicPr>
        <p:blipFill>
          <a:blip r:embed="rId1"/>
          <a:stretch>
            <a:fillRect/>
          </a:stretch>
        </p:blipFill>
        <p:spPr>
          <a:xfrm>
            <a:off x="1165860" y="122555"/>
            <a:ext cx="4863465" cy="6486525"/>
          </a:xfrm>
          <a:prstGeom prst="rect">
            <a:avLst/>
          </a:prstGeom>
        </p:spPr>
      </p:pic>
      <p:pic>
        <p:nvPicPr>
          <p:cNvPr id="5" name="图片 4" descr="438c266cd1d1061e66dc5e8e2685640"/>
          <p:cNvPicPr>
            <a:picLocks noChangeAspect="1"/>
          </p:cNvPicPr>
          <p:nvPr/>
        </p:nvPicPr>
        <p:blipFill>
          <a:blip r:embed="rId2"/>
          <a:stretch>
            <a:fillRect/>
          </a:stretch>
        </p:blipFill>
        <p:spPr>
          <a:xfrm>
            <a:off x="6495415" y="122555"/>
            <a:ext cx="4862830" cy="6486525"/>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Words>
  <Application>WPS 演示</Application>
  <PresentationFormat>宽屏</PresentationFormat>
  <Paragraphs>4</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宋体</vt:lpstr>
      <vt:lpstr>Wingdings</vt:lpstr>
      <vt:lpstr>黑体</vt:lpstr>
      <vt:lpstr>微软雅黑</vt:lpstr>
      <vt:lpstr>Arial Unicode MS</vt:lpstr>
      <vt:lpstr>等线 Light</vt:lpstr>
      <vt:lpstr>等线</vt:lpstr>
      <vt:lpstr>Calibri</vt:lpstr>
      <vt:lpstr>Office 主题​​</vt:lpstr>
      <vt:lpstr>好看的瓶子</vt:lpstr>
      <vt:lpstr>陶瓷艺术装饰形式无论是写意还是工笔画都是中国特有的绘画艺术装饰形式在陶瓷上的表现。陶瓷艺术装饰都反映了中国人文画历史性影响，形成了中国陶瓷装饰特有的艺术风格。    瓷器纹饰图案在明清瓷器上反映最为明显。纹，不仅题材丰富，技法巧妙，且“图必有意，意必吉祥”，常用谐音表意和象征手法寄托吉祥的寓意。这些纹饰图案在明清瓷器上反映最为明显。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好看的瓶子</dc:title>
  <dc:creator>梅</dc:creator>
  <cp:lastModifiedBy>Minanrry</cp:lastModifiedBy>
  <cp:revision>3</cp:revision>
  <dcterms:created xsi:type="dcterms:W3CDTF">2022-11-17T12:30:00Z</dcterms:created>
  <dcterms:modified xsi:type="dcterms:W3CDTF">2024-12-02T00:21:16Z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