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36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39" r:id="rId11"/>
    <p:sldId id="440" r:id="rId12"/>
    <p:sldId id="441" r:id="rId13"/>
    <p:sldId id="426" r:id="rId14"/>
    <p:sldId id="428" r:id="rId15"/>
    <p:sldId id="442" r:id="rId16"/>
    <p:sldId id="443" r:id="rId17"/>
    <p:sldId id="444" r:id="rId18"/>
    <p:sldId id="445" r:id="rId19"/>
    <p:sldId id="446" r:id="rId20"/>
    <p:sldId id="447" r:id="rId21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6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2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5.xml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390140" y="2254250"/>
            <a:ext cx="78854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5400" b="1">
                <a:solidFill>
                  <a:schemeClr val="bg1"/>
                </a:solidFill>
              </a:rPr>
              <a:t>小猴哭了</a:t>
            </a:r>
            <a:endParaRPr lang="zh-CN" altLang="zh-CN" sz="54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1" name="Picture 4" descr="1179108754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4728" y="333693"/>
            <a:ext cx="2881312" cy="2093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5" descr="A0214TDLC500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255" y="3360738"/>
            <a:ext cx="2736850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6" name="Oval 9"/>
          <p:cNvSpPr/>
          <p:nvPr/>
        </p:nvSpPr>
        <p:spPr>
          <a:xfrm rot="8100000">
            <a:off x="7366635" y="5647055"/>
            <a:ext cx="720725" cy="36036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7" name="AutoShape 10"/>
          <p:cNvSpPr/>
          <p:nvPr/>
        </p:nvSpPr>
        <p:spPr>
          <a:xfrm>
            <a:off x="1237615" y="2033905"/>
            <a:ext cx="3975735" cy="2173605"/>
          </a:xfrm>
          <a:prstGeom prst="flowChartAlternateProcess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9" name="Line 12"/>
          <p:cNvSpPr/>
          <p:nvPr/>
        </p:nvSpPr>
        <p:spPr>
          <a:xfrm rot="2820000" flipH="1">
            <a:off x="4915535" y="4523740"/>
            <a:ext cx="2894965" cy="74041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83" name="Text Box 16"/>
          <p:cNvSpPr txBox="1"/>
          <p:nvPr/>
        </p:nvSpPr>
        <p:spPr>
          <a:xfrm>
            <a:off x="1471930" y="2204720"/>
            <a:ext cx="361886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美工刀的刀刃非常锋利，会把你割伤，用完了一定要收好。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Line 12"/>
          <p:cNvSpPr/>
          <p:nvPr/>
        </p:nvSpPr>
        <p:spPr>
          <a:xfrm rot="7860000" flipH="1" flipV="1">
            <a:off x="6081395" y="492125"/>
            <a:ext cx="3046095" cy="368998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Oval 9"/>
          <p:cNvSpPr/>
          <p:nvPr/>
        </p:nvSpPr>
        <p:spPr>
          <a:xfrm rot="6660000">
            <a:off x="9839960" y="2000885"/>
            <a:ext cx="720725" cy="36036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Picture 2" descr="200812245788330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5945" y="2697163"/>
            <a:ext cx="3970338" cy="3970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4" name="Picture 3" descr="u=3429665899,2253106347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45" y="2951163"/>
            <a:ext cx="5219700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4" descr="u=4218844053,834433546&amp;fm=23&amp;gp=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283" y="-190500"/>
            <a:ext cx="3333750" cy="249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Oval 5"/>
          <p:cNvSpPr/>
          <p:nvPr/>
        </p:nvSpPr>
        <p:spPr>
          <a:xfrm rot="1080000">
            <a:off x="1774508" y="1225550"/>
            <a:ext cx="2387600" cy="6318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797" name="Oval 6"/>
          <p:cNvSpPr/>
          <p:nvPr/>
        </p:nvSpPr>
        <p:spPr>
          <a:xfrm>
            <a:off x="7548245" y="2951163"/>
            <a:ext cx="2736850" cy="7207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798" name="Oval 7"/>
          <p:cNvSpPr/>
          <p:nvPr/>
        </p:nvSpPr>
        <p:spPr>
          <a:xfrm rot="1740000">
            <a:off x="1793558" y="4679950"/>
            <a:ext cx="2011362" cy="6477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799" name="Text Box 8"/>
          <p:cNvSpPr txBox="1"/>
          <p:nvPr/>
        </p:nvSpPr>
        <p:spPr>
          <a:xfrm>
            <a:off x="5409883" y="808038"/>
            <a:ext cx="4279900" cy="120491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用吸管的时候，不要含着吸管追逐，否则可能会戳到自己。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0" name="Line 9"/>
          <p:cNvSpPr/>
          <p:nvPr/>
        </p:nvSpPr>
        <p:spPr>
          <a:xfrm>
            <a:off x="4092258" y="1870075"/>
            <a:ext cx="1655762" cy="144463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01" name="Line 10"/>
          <p:cNvSpPr/>
          <p:nvPr/>
        </p:nvSpPr>
        <p:spPr>
          <a:xfrm flipV="1">
            <a:off x="3515995" y="1871663"/>
            <a:ext cx="2808288" cy="324008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02" name="Line 11"/>
          <p:cNvSpPr/>
          <p:nvPr/>
        </p:nvSpPr>
        <p:spPr>
          <a:xfrm>
            <a:off x="7116445" y="2014538"/>
            <a:ext cx="1152525" cy="1008062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5" name="TextBox 12"/>
          <p:cNvSpPr txBox="1"/>
          <p:nvPr/>
        </p:nvSpPr>
        <p:spPr>
          <a:xfrm>
            <a:off x="2969260" y="1446848"/>
            <a:ext cx="625316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这些物品大家平时应该经常用吧？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850" y="2212975"/>
            <a:ext cx="6041390" cy="3463925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945255" y="4348798"/>
            <a:ext cx="831850" cy="1189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R="0" defTabSz="91440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剪</a:t>
            </a:r>
            <a:endParaRPr kumimoji="0" lang="zh-CN" altLang="en-US" sz="3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刀</a:t>
            </a:r>
            <a:endParaRPr kumimoji="0" lang="zh-CN" altLang="en-US" sz="3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0510" y="2212975"/>
            <a:ext cx="3744595" cy="3744595"/>
          </a:xfrm>
          <a:prstGeom prst="rect">
            <a:avLst/>
          </a:prstGeom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9765983" y="4507230"/>
            <a:ext cx="2012950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R="0" defTabSz="91440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筷子</a:t>
            </a:r>
            <a:endParaRPr kumimoji="0" lang="zh-CN" altLang="en-US" sz="3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0765" y="1680210"/>
            <a:ext cx="4584065" cy="3128010"/>
          </a:xfrm>
          <a:prstGeom prst="rect">
            <a:avLst/>
          </a:prstGeom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055235" y="4906010"/>
            <a:ext cx="16351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defTabSz="91440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游戏棒</a:t>
            </a:r>
            <a:endParaRPr kumimoji="0" lang="zh-CN" altLang="en-US" sz="3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346960" y="2366645"/>
            <a:ext cx="74980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effectLst/>
                <a:sym typeface="+mn-ea"/>
              </a:rPr>
              <a:t>我们来看一看，下面这些行为对吗？</a:t>
            </a:r>
            <a:endParaRPr lang="zh-CN" altLang="en-US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安全对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460" y="1517650"/>
            <a:ext cx="2313940" cy="8489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>
                  <a:alpha val="100000"/>
                </a:srgbClr>
              </a:clrFrom>
              <a:clrTo>
                <a:srgbClr val="FDFD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870" y="1556385"/>
            <a:ext cx="6398895" cy="4490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2" name="Text Box 2"/>
          <p:cNvSpPr txBox="1"/>
          <p:nvPr/>
        </p:nvSpPr>
        <p:spPr>
          <a:xfrm>
            <a:off x="3169285" y="769938"/>
            <a:ext cx="58531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全全用尖尖的笔在别人脸上点墨水。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68365" y="3234690"/>
            <a:ext cx="2538413" cy="39385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5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50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Text Box 2"/>
          <p:cNvSpPr txBox="1"/>
          <p:nvPr/>
        </p:nvSpPr>
        <p:spPr>
          <a:xfrm>
            <a:off x="3555683" y="794703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全全在家玩爸爸没放好的图钉。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6867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>
                  <a:alpha val="100000"/>
                </a:srgbClr>
              </a:clrFrom>
              <a:clrTo>
                <a:srgbClr val="FDFD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7165" y="1634490"/>
            <a:ext cx="6156960" cy="432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7687310" y="2618423"/>
            <a:ext cx="2536825" cy="39385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5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en-US" altLang="zh-CN" sz="250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>
                  <a:alpha val="100000"/>
                </a:srgbClr>
              </a:clrFrom>
              <a:clrTo>
                <a:srgbClr val="FDFD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8405" y="1539240"/>
            <a:ext cx="6431915" cy="4512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Text Box 2"/>
          <p:cNvSpPr txBox="1"/>
          <p:nvPr/>
        </p:nvSpPr>
        <p:spPr>
          <a:xfrm>
            <a:off x="3556000" y="877888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安安一边看着窗外一边剪纸。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91250" y="2979738"/>
            <a:ext cx="2536825" cy="39385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5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en-US" altLang="zh-CN" sz="250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3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>
                  <a:alpha val="100000"/>
                </a:srgbClr>
              </a:clrFrom>
              <a:clrTo>
                <a:srgbClr val="FDFD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2525" y="967105"/>
            <a:ext cx="7698105" cy="5401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4" name="Text Box 2"/>
          <p:cNvSpPr txBox="1"/>
          <p:nvPr/>
        </p:nvSpPr>
        <p:spPr>
          <a:xfrm>
            <a:off x="1133475" y="1478915"/>
            <a:ext cx="44640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妮妮用筷子对着别人说话。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81048" y="2170430"/>
            <a:ext cx="2538412" cy="3937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5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en-US" altLang="zh-CN" sz="250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3"/>
          <p:cNvSpPr txBox="1"/>
          <p:nvPr/>
        </p:nvSpPr>
        <p:spPr>
          <a:xfrm>
            <a:off x="1146175" y="2369185"/>
            <a:ext cx="5080000" cy="3048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不拿尖锐物品跑，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不碰剪刀和小刀。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尖锐物品远离它，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注意安全最重要。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9941" name="图片 1" descr="安全儿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7265" y="1272540"/>
            <a:ext cx="21812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5" name="Picture 6" descr="7169298_183607230000_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9946"/>
          <a:stretch>
            <a:fillRect/>
          </a:stretch>
        </p:blipFill>
        <p:spPr>
          <a:xfrm>
            <a:off x="5819775" y="1463675"/>
            <a:ext cx="4470400" cy="42151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8780" y="465455"/>
            <a:ext cx="8854440" cy="6214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 bwMode="auto">
          <a:xfrm>
            <a:off x="1189990" y="223838"/>
            <a:ext cx="7219950" cy="1385888"/>
          </a:xfrm>
          <a:prstGeom prst="wedgeRoundRectCallout">
            <a:avLst>
              <a:gd name="adj1" fmla="val -23114"/>
              <a:gd name="adj2" fmla="val 67885"/>
              <a:gd name="adj3" fmla="val 16667"/>
            </a:avLst>
          </a:prstGeom>
          <a:solidFill>
            <a:srgbClr val="FFFFFF">
              <a:lumMod val="95000"/>
              <a:alpha val="58000"/>
            </a:srgbClr>
          </a:solidFill>
          <a:ln w="19050" cap="flat" cmpd="sng" algn="ctr">
            <a:solidFill>
              <a:srgbClr val="C377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2531" name="矩形 3"/>
          <p:cNvSpPr/>
          <p:nvPr/>
        </p:nvSpPr>
        <p:spPr>
          <a:xfrm>
            <a:off x="1270318" y="317818"/>
            <a:ext cx="7058025" cy="11985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皮皮猴挥舞着捡到的小木棍，把小黄鸭的积木城堡弄塌了，小黄鸭生气地跑开了。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6075" y="396240"/>
            <a:ext cx="8959850" cy="6288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 bwMode="auto">
          <a:xfrm>
            <a:off x="1220470" y="240030"/>
            <a:ext cx="7007860" cy="1386205"/>
          </a:xfrm>
          <a:prstGeom prst="wedgeRoundRectCallout">
            <a:avLst>
              <a:gd name="adj1" fmla="val -28389"/>
              <a:gd name="adj2" fmla="val 78542"/>
              <a:gd name="adj3" fmla="val 16667"/>
            </a:avLst>
          </a:prstGeom>
          <a:solidFill>
            <a:srgbClr val="FFFFFF">
              <a:lumMod val="95000"/>
              <a:alpha val="58000"/>
            </a:srgbClr>
          </a:solidFill>
          <a:ln w="19050" cap="flat" cmpd="sng" algn="ctr">
            <a:solidFill>
              <a:srgbClr val="C377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3555" name="矩形 4"/>
          <p:cNvSpPr/>
          <p:nvPr/>
        </p:nvSpPr>
        <p:spPr>
          <a:xfrm>
            <a:off x="1354455" y="316230"/>
            <a:ext cx="6639560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皮皮猴的小木棍差点打到正在跳绳的跳跳兔，大家都因为害怕跑得</a:t>
            </a:r>
            <a:r>
              <a:rPr lang="zh-CN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远远的，不和皮皮猴玩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3030" y="340995"/>
            <a:ext cx="9392285" cy="6343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 bwMode="auto">
          <a:xfrm>
            <a:off x="409893" y="188595"/>
            <a:ext cx="8023225" cy="871538"/>
          </a:xfrm>
          <a:prstGeom prst="wedgeRoundRectCallout">
            <a:avLst>
              <a:gd name="adj1" fmla="val 29857"/>
              <a:gd name="adj2" fmla="val 71215"/>
              <a:gd name="adj3" fmla="val 16667"/>
            </a:avLst>
          </a:prstGeom>
          <a:solidFill>
            <a:srgbClr val="FFFFFF">
              <a:lumMod val="95000"/>
              <a:alpha val="58000"/>
            </a:srgbClr>
          </a:solidFill>
          <a:ln w="19050" cap="flat" cmpd="sng" algn="ctr">
            <a:solidFill>
              <a:srgbClr val="C377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4579" name="矩形 4"/>
          <p:cNvSpPr/>
          <p:nvPr/>
        </p:nvSpPr>
        <p:spPr>
          <a:xfrm>
            <a:off x="629285" y="302260"/>
            <a:ext cx="758507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大象老师教育了皮皮猴，皮皮猴把小木棍扔进了垃圾桶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>
                  <a:alpha val="100000"/>
                </a:srgbClr>
              </a:clrFrom>
              <a:clrTo>
                <a:srgbClr val="FDFD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120" y="386715"/>
            <a:ext cx="9148445" cy="6419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2"/>
          <p:cNvSpPr/>
          <p:nvPr/>
        </p:nvSpPr>
        <p:spPr bwMode="auto">
          <a:xfrm>
            <a:off x="761365" y="183515"/>
            <a:ext cx="7330440" cy="1341120"/>
          </a:xfrm>
          <a:prstGeom prst="wedgeRoundRectCallout">
            <a:avLst>
              <a:gd name="adj1" fmla="val 21749"/>
              <a:gd name="adj2" fmla="val 68250"/>
              <a:gd name="adj3" fmla="val 16667"/>
            </a:avLst>
          </a:prstGeom>
          <a:solidFill>
            <a:srgbClr val="FFFFFF">
              <a:lumMod val="95000"/>
              <a:alpha val="58000"/>
            </a:srgbClr>
          </a:solidFill>
          <a:ln w="19050" cap="flat" cmpd="sng" algn="ctr">
            <a:solidFill>
              <a:srgbClr val="C377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405" y="280670"/>
            <a:ext cx="7108825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fontAlgn="base">
              <a:lnSpc>
                <a:spcPct val="150000"/>
              </a:lnSpc>
            </a:pPr>
            <a:r>
              <a:rPr lang="zh-CN" altLang="zh-CN" sz="2400" b="1" strike="noStrike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美术课上，皮皮猴拿尖尖的彩色笔在大眼猫的脸上点了一点，看着大眼猫的脸，皮皮猴哈哈大笑。</a:t>
            </a:r>
            <a:endParaRPr lang="zh-CN" altLang="zh-CN" sz="2400" b="1" strike="noStrike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>
                  <a:alpha val="100000"/>
                </a:srgbClr>
              </a:clrFrom>
              <a:clrTo>
                <a:srgbClr val="FDFD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025" y="1110615"/>
            <a:ext cx="8106410" cy="568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2"/>
          <p:cNvSpPr/>
          <p:nvPr/>
        </p:nvSpPr>
        <p:spPr bwMode="auto">
          <a:xfrm>
            <a:off x="652145" y="227330"/>
            <a:ext cx="7976870" cy="1332230"/>
          </a:xfrm>
          <a:prstGeom prst="wedgeRoundRectCallout">
            <a:avLst>
              <a:gd name="adj1" fmla="val -18486"/>
              <a:gd name="adj2" fmla="val 82877"/>
              <a:gd name="adj3" fmla="val 16667"/>
            </a:avLst>
          </a:prstGeom>
          <a:solidFill>
            <a:srgbClr val="FFFFFF">
              <a:lumMod val="95000"/>
              <a:alpha val="58000"/>
            </a:srgbClr>
          </a:solidFill>
          <a:ln w="19050" cap="flat" cmpd="sng" algn="ctr">
            <a:solidFill>
              <a:srgbClr val="C377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2020" y="294005"/>
            <a:ext cx="7437120" cy="119888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生气的大眼猫也回敬皮皮猴，它们拿着尖尖的画笔在对方脸上画来画去。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918" y="1321435"/>
            <a:ext cx="7642225" cy="536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 bwMode="auto">
          <a:xfrm>
            <a:off x="791845" y="342900"/>
            <a:ext cx="6807200" cy="1323975"/>
          </a:xfrm>
          <a:prstGeom prst="wedgeRoundRectCallout">
            <a:avLst>
              <a:gd name="adj1" fmla="val 13558"/>
              <a:gd name="adj2" fmla="val 72374"/>
              <a:gd name="adj3" fmla="val 16667"/>
            </a:avLst>
          </a:prstGeom>
          <a:solidFill>
            <a:srgbClr val="FFFFFF">
              <a:lumMod val="95000"/>
              <a:alpha val="58000"/>
            </a:srgbClr>
          </a:solidFill>
          <a:ln w="19050" cap="flat" cmpd="sng" algn="ctr">
            <a:solidFill>
              <a:srgbClr val="C377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7651" name="矩形 1"/>
          <p:cNvSpPr/>
          <p:nvPr/>
        </p:nvSpPr>
        <p:spPr>
          <a:xfrm>
            <a:off x="979805" y="396558"/>
            <a:ext cx="6542088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大眼猫不小心把笔戳到了皮皮猴的眼睛里，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皮皮猴痛得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“哇哇”大哭起来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endParaRPr lang="en-US" altLang="zh-CN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尖利的东西会伤人(1)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1695" y="985520"/>
            <a:ext cx="8065770" cy="5699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2"/>
          <p:cNvSpPr/>
          <p:nvPr/>
        </p:nvSpPr>
        <p:spPr bwMode="auto">
          <a:xfrm>
            <a:off x="2590165" y="359410"/>
            <a:ext cx="7713345" cy="1066165"/>
          </a:xfrm>
          <a:prstGeom prst="wedgeRoundRectCallout">
            <a:avLst>
              <a:gd name="adj1" fmla="val -35288"/>
              <a:gd name="adj2" fmla="val 89049"/>
              <a:gd name="adj3" fmla="val 16667"/>
            </a:avLst>
          </a:prstGeom>
          <a:solidFill>
            <a:srgbClr val="FFFFFF">
              <a:lumMod val="95000"/>
              <a:alpha val="58000"/>
            </a:srgbClr>
          </a:solidFill>
          <a:ln w="19050" cap="flat" cmpd="sng" algn="ctr">
            <a:solidFill>
              <a:srgbClr val="C377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49880" y="631190"/>
            <a:ext cx="75488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在医院里，大象老师批评了皮皮猴和大眼猫。</a:t>
            </a:r>
            <a:endParaRPr lang="zh-CN" altLang="en-US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7" name="Picture 2" descr="u=407644805,1554252501&amp;fm=90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900000">
            <a:off x="8505508" y="743585"/>
            <a:ext cx="2752725" cy="2855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3" descr="u=2445684622,3076248543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0000" flipH="1">
            <a:off x="593090" y="214948"/>
            <a:ext cx="3216275" cy="290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Oval 6"/>
          <p:cNvSpPr/>
          <p:nvPr/>
        </p:nvSpPr>
        <p:spPr>
          <a:xfrm rot="-2100000">
            <a:off x="2281873" y="238125"/>
            <a:ext cx="792162" cy="24479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pPr algn="ctr"/>
            <a:endParaRPr lang="zh-CN" altLang="zh-CN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1" name="Oval 8"/>
          <p:cNvSpPr/>
          <p:nvPr/>
        </p:nvSpPr>
        <p:spPr>
          <a:xfrm>
            <a:off x="8661718" y="3362960"/>
            <a:ext cx="790575" cy="647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Rectangle 10"/>
          <p:cNvSpPr/>
          <p:nvPr/>
        </p:nvSpPr>
        <p:spPr>
          <a:xfrm>
            <a:off x="3403600" y="2691765"/>
            <a:ext cx="4035425" cy="309181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4" name="Line 11"/>
          <p:cNvSpPr/>
          <p:nvPr/>
        </p:nvSpPr>
        <p:spPr>
          <a:xfrm>
            <a:off x="3403600" y="2400935"/>
            <a:ext cx="360045" cy="29083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56" name="Line 13"/>
          <p:cNvSpPr/>
          <p:nvPr/>
        </p:nvSpPr>
        <p:spPr>
          <a:xfrm flipH="1" flipV="1">
            <a:off x="7444105" y="3587115"/>
            <a:ext cx="1217930" cy="63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59" name="Text Box 16"/>
          <p:cNvSpPr txBox="1"/>
          <p:nvPr/>
        </p:nvSpPr>
        <p:spPr>
          <a:xfrm>
            <a:off x="3510915" y="3587115"/>
            <a:ext cx="38862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尖利的笔头容易伤害人，不要拿起来挥舞。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MGRkN2Q4ODBkY2IzOWEyMWRmOTBlY2FlYjgxZDcwYjUifQ=="/>
  <p:tag name="KSO_WPP_MARK_KEY" val="6ca107d8-ee55-4924-b1ae-33ef0172a4ab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WPS 演示</Application>
  <PresentationFormat>宽屏</PresentationFormat>
  <Paragraphs>54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走在最后的人</cp:lastModifiedBy>
  <cp:revision>175</cp:revision>
  <dcterms:created xsi:type="dcterms:W3CDTF">2020-06-12T07:33:00Z</dcterms:created>
  <dcterms:modified xsi:type="dcterms:W3CDTF">2023-02-15T04:52:01Z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C3C885F6811A4FAEA1424253701EF8C2</vt:lpwstr>
  </property>
</Properties>
</file>