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290" r:id="rId5"/>
    <p:sldId id="292" r:id="rId6"/>
    <p:sldId id="293" r:id="rId7"/>
    <p:sldId id="294" r:id="rId8"/>
    <p:sldId id="295" r:id="rId9"/>
    <p:sldId id="296" r:id="rId10"/>
    <p:sldId id="298" r:id="rId11"/>
    <p:sldId id="299" r:id="rId12"/>
    <p:sldId id="276" r:id="rId13"/>
  </p:sldIdLst>
  <p:sldSz cx="9144000" cy="6858000" type="screen4x3"/>
  <p:notesSz cx="6858000" cy="9144000"/>
  <p:embeddedFontLst>
    <p:embeddedFont>
      <p:font typeface="微软雅黑" panose="020B0503020204020204" pitchFamily="34" charset="-122"/>
      <p:regular r:id="rId17"/>
    </p:embeddedFont>
    <p:embeddedFont>
      <p:font typeface="Calibri" panose="020F050202020403020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415C67"/>
    <a:srgbClr val="354C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-582" y="-84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font" Target="fonts/font5.fntdata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4AB3F-95B1-4E88-8B47-BE1333302E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37DDD-E96F-44D2-AC05-13E892FDA8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8B175-E165-4E19-ACA5-56BAD0FF3F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8B175-E165-4E19-ACA5-56BAD0FF3F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0286-398E-4497-9ECE-FCA474D1C2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A38C-0DF1-4BE2-BC10-AD583DE7D4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0286-398E-4497-9ECE-FCA474D1C2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A38C-0DF1-4BE2-BC10-AD583DE7D4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zh-CN" altLang="en-US" dirty="0"/>
              <a:t>屈老师工作室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       本</a:t>
            </a:r>
            <a:r>
              <a:rPr lang="en-US" altLang="zh-CN" dirty="0"/>
              <a:t>PPT</a:t>
            </a:r>
            <a:r>
              <a:rPr lang="zh-CN" altLang="en-US" dirty="0"/>
              <a:t>课件已做数字防伪签名，技术手段可以追源。</a:t>
            </a:r>
            <a:endParaRPr lang="zh-CN" altLang="en-US" dirty="0"/>
          </a:p>
          <a:p>
            <a:pPr lvl="0"/>
            <a:r>
              <a:rPr lang="zh-CN" altLang="en-US" dirty="0"/>
              <a:t>       请不要试图私自上传发布做商业用途！</a:t>
            </a:r>
            <a:endParaRPr lang="zh-CN" altLang="en-US" dirty="0"/>
          </a:p>
          <a:p>
            <a:pPr lvl="0"/>
            <a:r>
              <a:rPr lang="zh-CN" altLang="en-US" dirty="0"/>
              <a:t>        一经发现，必将追究法律责任！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0286-398E-4497-9ECE-FCA474D1C2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A38C-0DF1-4BE2-BC10-AD583DE7D4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屈老师课件网</a:t>
            </a:r>
            <a:r>
              <a:rPr lang="en-US" dirty="0" err="1"/>
              <a:t>kj.qulaoshi.com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0286-398E-4497-9ECE-FCA474D1C2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A38C-0DF1-4BE2-BC10-AD583DE7D4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0286-398E-4497-9ECE-FCA474D1C2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A38C-0DF1-4BE2-BC10-AD583DE7D4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0286-398E-4497-9ECE-FCA474D1C2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A38C-0DF1-4BE2-BC10-AD583DE7D4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0286-398E-4497-9ECE-FCA474D1C2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A38C-0DF1-4BE2-BC10-AD583DE7D4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0286-398E-4497-9ECE-FCA474D1C2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A38C-0DF1-4BE2-BC10-AD583DE7D4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0286-398E-4497-9ECE-FCA474D1C2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A38C-0DF1-4BE2-BC10-AD583DE7D4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特别说明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       本课件系屈老师工作室原创设计，仅供幼儿园内部学习使用！</a:t>
            </a:r>
            <a:endParaRPr lang="zh-CN" altLang="en-US" dirty="0"/>
          </a:p>
          <a:p>
            <a:pPr lvl="0"/>
            <a:r>
              <a:rPr lang="zh-CN" altLang="en-US" dirty="0"/>
              <a:t>       任何单位或个人禁止将其发布做商业用途，否则将依法追究法律责任！</a:t>
            </a:r>
            <a:endParaRPr lang="zh-CN" altLang="en-US" dirty="0"/>
          </a:p>
          <a:p>
            <a:pPr lvl="0"/>
            <a:r>
              <a:rPr lang="zh-CN" altLang="en-US" dirty="0"/>
              <a:t>       如需参加比赛等其他用途，请联系屈老师工作室授权！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60286-398E-4497-9ECE-FCA474D1C2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屈老师课件网  </a:t>
            </a:r>
            <a:r>
              <a:rPr lang="en-US" altLang="zh-CN" dirty="0" err="1"/>
              <a:t>kj.qulaoshi.com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A38C-0DF1-4BE2-BC10-AD583DE7D44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1.wav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audio" Target="../media/audio1.wav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video" Target="../media/media2.mp3"/><Relationship Id="rId7" Type="http://schemas.microsoft.com/office/2007/relationships/media" Target="../media/media2.mp3"/><Relationship Id="rId6" Type="http://schemas.openxmlformats.org/officeDocument/2006/relationships/audio" Target="../media/media2.mp3"/><Relationship Id="rId5" Type="http://schemas.openxmlformats.org/officeDocument/2006/relationships/image" Target="../media/image4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3.png"/><Relationship Id="rId11" Type="http://schemas.openxmlformats.org/officeDocument/2006/relationships/slideLayout" Target="../slideLayouts/slideLayout6.xml"/><Relationship Id="rId10" Type="http://schemas.openxmlformats.org/officeDocument/2006/relationships/audio" Target="../media/audio2.wav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audio" Target="../media/audio1.wav"/><Relationship Id="rId7" Type="http://schemas.microsoft.com/office/2007/relationships/media" Target="../media/media2.mp3"/><Relationship Id="rId6" Type="http://schemas.openxmlformats.org/officeDocument/2006/relationships/video" Target="../media/media2.mp3"/><Relationship Id="rId5" Type="http://schemas.openxmlformats.org/officeDocument/2006/relationships/image" Target="../media/image4.png"/><Relationship Id="rId4" Type="http://schemas.microsoft.com/office/2007/relationships/media" Target="../media/media1.mp3"/><Relationship Id="rId3" Type="http://schemas.openxmlformats.org/officeDocument/2006/relationships/video" Target="../media/media1.mp3"/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6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audio" Target="../media/audio1.wav"/><Relationship Id="rId7" Type="http://schemas.microsoft.com/office/2007/relationships/media" Target="../media/media2.mp3"/><Relationship Id="rId6" Type="http://schemas.openxmlformats.org/officeDocument/2006/relationships/video" Target="../media/media2.mp3"/><Relationship Id="rId5" Type="http://schemas.openxmlformats.org/officeDocument/2006/relationships/image" Target="../media/image4.png"/><Relationship Id="rId4" Type="http://schemas.microsoft.com/office/2007/relationships/media" Target="../media/media1.mp3"/><Relationship Id="rId3" Type="http://schemas.openxmlformats.org/officeDocument/2006/relationships/video" Target="../media/media1.mp3"/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6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audio" Target="../media/audio1.wav"/><Relationship Id="rId7" Type="http://schemas.microsoft.com/office/2007/relationships/media" Target="../media/media2.mp3"/><Relationship Id="rId6" Type="http://schemas.openxmlformats.org/officeDocument/2006/relationships/video" Target="../media/media2.mp3"/><Relationship Id="rId5" Type="http://schemas.openxmlformats.org/officeDocument/2006/relationships/image" Target="../media/image4.png"/><Relationship Id="rId4" Type="http://schemas.microsoft.com/office/2007/relationships/media" Target="../media/media1.mp3"/><Relationship Id="rId3" Type="http://schemas.openxmlformats.org/officeDocument/2006/relationships/video" Target="../media/media1.mp3"/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6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1.wav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audio" Target="../media/audio1.wav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                                 屈老师工作室原创设计 网址：kj.qulaoshi.com"/>
          <p:cNvSpPr txBox="1"/>
          <p:nvPr/>
        </p:nvSpPr>
        <p:spPr>
          <a:xfrm>
            <a:off x="1752479" y="2219257"/>
            <a:ext cx="5801589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3000" b="1" spc="1600" dirty="0">
                <a:gradFill flip="none" rotWithShape="1">
                  <a:gsLst>
                    <a:gs pos="0">
                      <a:srgbClr val="C00000"/>
                    </a:gs>
                    <a:gs pos="48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rgbClr val="FF0000"/>
                    </a:gs>
                  </a:gsLst>
                  <a:lin ang="16200000" scaled="1"/>
                  <a:tileRect/>
                </a:gra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铺小路</a:t>
            </a:r>
            <a:endParaRPr lang="zh-CN" altLang="en-US" sz="13000" b="1" spc="1600" dirty="0">
              <a:gradFill flip="none" rotWithShape="1">
                <a:gsLst>
                  <a:gs pos="0">
                    <a:srgbClr val="C00000"/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rgbClr val="FF0000"/>
                  </a:gs>
                </a:gsLst>
                <a:lin ang="16200000" scaled="1"/>
                <a:tileRect/>
              </a:gra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谢谢                     屈老师工作室原创设计 网址：kj.qulaoshi.com"/>
          <p:cNvSpPr txBox="1">
            <a:spLocks noChangeArrowheads="1"/>
          </p:cNvSpPr>
          <p:nvPr/>
        </p:nvSpPr>
        <p:spPr bwMode="auto">
          <a:xfrm>
            <a:off x="2078831" y="2653394"/>
            <a:ext cx="5247254" cy="12464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7500" b="1" spc="45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ea"/>
                <a:sym typeface="+mn-lt"/>
              </a:rPr>
              <a:t>谢谢欣赏</a:t>
            </a:r>
            <a:endParaRPr lang="zh-CN" altLang="en-US" sz="7500" b="1" spc="45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>
            <a:off x="507781" y="2400860"/>
            <a:ext cx="8040318" cy="2982798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活动目标                                                       屈老师工作室原创设计 网址：kj.qulaoshi.com"/>
          <p:cNvSpPr/>
          <p:nvPr/>
        </p:nvSpPr>
        <p:spPr>
          <a:xfrm>
            <a:off x="684197" y="1285499"/>
            <a:ext cx="7782469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500" b="1" dirty="0"/>
              <a:t>活动目标：</a:t>
            </a:r>
            <a:endParaRPr lang="zh-CN" altLang="en-US" sz="3500" b="1" dirty="0"/>
          </a:p>
          <a:p>
            <a:pPr>
              <a:lnSpc>
                <a:spcPct val="200000"/>
              </a:lnSpc>
            </a:pPr>
            <a:r>
              <a:rPr lang="zh-CN" altLang="en-US" sz="2200" dirty="0"/>
              <a:t>　　</a:t>
            </a:r>
            <a:r>
              <a:rPr lang="en-US" altLang="zh-CN" sz="2200" dirty="0"/>
              <a:t>1</a:t>
            </a:r>
            <a:r>
              <a:rPr lang="zh-CN" altLang="en-US" sz="2200" dirty="0"/>
              <a:t>、认识图形：正方形、三角形、圆形，初步感知半圆形和圆形的转换关系。</a:t>
            </a:r>
            <a:endParaRPr lang="zh-CN" altLang="en-US" sz="2200" dirty="0"/>
          </a:p>
          <a:p>
            <a:pPr>
              <a:lnSpc>
                <a:spcPct val="200000"/>
              </a:lnSpc>
            </a:pPr>
            <a:r>
              <a:rPr lang="zh-CN" altLang="en-US" sz="2200" dirty="0"/>
              <a:t>　　</a:t>
            </a:r>
            <a:r>
              <a:rPr lang="en-US" altLang="zh-CN" sz="2200" dirty="0"/>
              <a:t>2</a:t>
            </a:r>
            <a:r>
              <a:rPr lang="zh-CN" altLang="en-US" sz="2200" dirty="0"/>
              <a:t>、在活动中，让幼儿能按教师的要求进行数学操作活动。</a:t>
            </a:r>
            <a:endParaRPr lang="zh-CN" altLang="en-US" sz="2200" dirty="0"/>
          </a:p>
          <a:p>
            <a:pPr>
              <a:lnSpc>
                <a:spcPct val="200000"/>
              </a:lnSpc>
            </a:pPr>
            <a:r>
              <a:rPr lang="zh-CN" altLang="en-US" sz="2200" dirty="0"/>
              <a:t>　　</a:t>
            </a:r>
            <a:r>
              <a:rPr lang="en-US" altLang="zh-CN" sz="2200" dirty="0"/>
              <a:t>3</a:t>
            </a:r>
            <a:r>
              <a:rPr lang="zh-CN" altLang="en-US" sz="2200" dirty="0"/>
              <a:t>、激发幼儿对数学活动的兴趣。</a:t>
            </a:r>
            <a:endParaRPr lang="zh-CN" altLang="en-US" sz="2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道路                                                    屈老师工作室原创设计 网址：kj.qulaoshi.com"/>
          <p:cNvSpPr/>
          <p:nvPr/>
        </p:nvSpPr>
        <p:spPr>
          <a:xfrm>
            <a:off x="0" y="5075594"/>
            <a:ext cx="9144000" cy="1913035"/>
          </a:xfrm>
          <a:prstGeom prst="rect">
            <a:avLst/>
          </a:prstGeom>
          <a:solidFill>
            <a:srgbClr val="415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lt1">
                    <a:alpha val="0"/>
                  </a:schemeClr>
                </a:solidFill>
              </a:rPr>
              <a:t>屈老师工作室原创设计</a:t>
            </a:r>
            <a:endParaRPr lang="zh-CN" altLang="en-US">
              <a:solidFill>
                <a:schemeClr val="lt1">
                  <a:alpha val="0"/>
                </a:schemeClr>
              </a:solidFill>
            </a:endParaRPr>
          </a:p>
          <a:p>
            <a:pPr algn="ctr"/>
            <a:r>
              <a:rPr lang="zh-CN" altLang="en-US">
                <a:solidFill>
                  <a:schemeClr val="lt1">
                    <a:alpha val="0"/>
                  </a:schemeClr>
                </a:solidFill>
              </a:rPr>
              <a:t>网址：</a:t>
            </a:r>
            <a:r>
              <a:rPr lang="en-US" altLang="zh-CN">
                <a:solidFill>
                  <a:schemeClr val="lt1">
                    <a:alpha val="0"/>
                  </a:schemeClr>
                </a:solidFill>
              </a:rPr>
              <a:t>kj.qulaoshi.com</a:t>
            </a:r>
            <a:endParaRPr lang="zh-CN" altLang="en-US" dirty="0">
              <a:solidFill>
                <a:schemeClr val="lt1">
                  <a:alpha val="0"/>
                </a:schemeClr>
              </a:solidFill>
            </a:endParaRPr>
          </a:p>
        </p:txBody>
      </p:sp>
      <p:sp>
        <p:nvSpPr>
          <p:cNvPr id="3" name="文字                                                 屈老师工作室原创设计 网址：kj.qulaoshi.com"/>
          <p:cNvSpPr/>
          <p:nvPr/>
        </p:nvSpPr>
        <p:spPr>
          <a:xfrm>
            <a:off x="143933" y="176369"/>
            <a:ext cx="6087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小鸭子你为什么摔跤啊？请小朋友们帮助它把路铺好。</a:t>
            </a:r>
            <a:endParaRPr lang="zh-CN" altLang="en-US" b="1" dirty="0"/>
          </a:p>
        </p:txBody>
      </p:sp>
      <p:sp>
        <p:nvSpPr>
          <p:cNvPr id="5" name="等腰三角形 4                                                           屈老师工作室原创设计 网址：kj.qulaoshi.com"/>
          <p:cNvSpPr/>
          <p:nvPr/>
        </p:nvSpPr>
        <p:spPr>
          <a:xfrm rot="16916624">
            <a:off x="3117490" y="5109103"/>
            <a:ext cx="914400" cy="788276"/>
          </a:xfrm>
          <a:prstGeom prst="triangle">
            <a:avLst>
              <a:gd name="adj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                                                         屈老师工作室原创设计 网址：kj.qulaoshi.com"/>
          <p:cNvSpPr/>
          <p:nvPr/>
        </p:nvSpPr>
        <p:spPr>
          <a:xfrm>
            <a:off x="1230948" y="5650291"/>
            <a:ext cx="864134" cy="8641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chemeClr val="lt1">
                    <a:alpha val="0"/>
                  </a:schemeClr>
                </a:solidFill>
              </a:rPr>
              <a:t>屈老师</a:t>
            </a:r>
            <a:endParaRPr lang="zh-CN" altLang="en-US" sz="1000" dirty="0">
              <a:solidFill>
                <a:schemeClr val="lt1">
                  <a:alpha val="0"/>
                </a:schemeClr>
              </a:solidFill>
            </a:endParaRPr>
          </a:p>
        </p:txBody>
      </p:sp>
      <p:sp>
        <p:nvSpPr>
          <p:cNvPr id="8" name="矩形 7                                                              屈老师工作室原创设计 网址：kj.qulaoshi.com"/>
          <p:cNvSpPr/>
          <p:nvPr/>
        </p:nvSpPr>
        <p:spPr>
          <a:xfrm rot="19800000">
            <a:off x="5201297" y="5528083"/>
            <a:ext cx="803214" cy="803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>
                <a:solidFill>
                  <a:srgbClr val="FF0000">
                    <a:alpha val="0"/>
                  </a:srgbClr>
                </a:solidFill>
              </a:rPr>
              <a:t>屈老师</a:t>
            </a:r>
            <a:endParaRPr lang="zh-CN" altLang="en-US" sz="800">
              <a:solidFill>
                <a:srgbClr val="FF0000">
                  <a:alpha val="0"/>
                </a:srgbClr>
              </a:solidFill>
            </a:endParaRPr>
          </a:p>
        </p:txBody>
      </p:sp>
      <p:grpSp>
        <p:nvGrpSpPr>
          <p:cNvPr id="11" name="鸭子"/>
          <p:cNvGrpSpPr/>
          <p:nvPr/>
        </p:nvGrpSpPr>
        <p:grpSpPr>
          <a:xfrm>
            <a:off x="6662669" y="2452796"/>
            <a:ext cx="2125994" cy="3197495"/>
            <a:chOff x="6662669" y="2452796"/>
            <a:chExt cx="2125994" cy="3197495"/>
          </a:xfrm>
        </p:grpSpPr>
        <p:sp>
          <p:nvSpPr>
            <p:cNvPr id="10" name="矩形 9"/>
            <p:cNvSpPr/>
            <p:nvPr/>
          </p:nvSpPr>
          <p:spPr>
            <a:xfrm>
              <a:off x="7282375" y="4309602"/>
              <a:ext cx="124816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800" dirty="0"/>
                <a:t>屈老师工作室原创设计</a:t>
              </a:r>
              <a:endParaRPr lang="zh-CN" altLang="en-US" sz="800" dirty="0"/>
            </a:p>
            <a:p>
              <a:pPr algn="ctr"/>
              <a:r>
                <a:rPr lang="zh-CN" altLang="en-US" sz="800" dirty="0"/>
                <a:t>网址：kj.qulaoshi.com</a:t>
              </a:r>
              <a:endParaRPr lang="zh-CN" altLang="en-US" sz="800" dirty="0"/>
            </a:p>
          </p:txBody>
        </p:sp>
        <p:pic>
          <p:nvPicPr>
            <p:cNvPr id="9" name="图片 8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2669" y="2452796"/>
              <a:ext cx="2125994" cy="31974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3" name="chimes.wav"/>
          </p:stSnd>
        </p:sndAc>
      </p:transition>
    </mc:Choice>
    <mc:Fallback>
      <p:transition spd="slow">
        <p:blinds dir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道路                                                       屈老师工作室原创设计 网址：kj.qulaoshi.com"/>
          <p:cNvSpPr/>
          <p:nvPr/>
        </p:nvSpPr>
        <p:spPr>
          <a:xfrm>
            <a:off x="0" y="5075594"/>
            <a:ext cx="9144000" cy="1913035"/>
          </a:xfrm>
          <a:prstGeom prst="rect">
            <a:avLst/>
          </a:prstGeom>
          <a:solidFill>
            <a:srgbClr val="415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lt1">
                    <a:alpha val="0"/>
                  </a:schemeClr>
                </a:solidFill>
              </a:rPr>
              <a:t>屈老师工作室原创设计</a:t>
            </a:r>
            <a:endParaRPr lang="zh-CN" altLang="en-US">
              <a:solidFill>
                <a:schemeClr val="lt1">
                  <a:alpha val="0"/>
                </a:schemeClr>
              </a:solidFill>
            </a:endParaRPr>
          </a:p>
          <a:p>
            <a:pPr algn="ctr"/>
            <a:r>
              <a:rPr lang="zh-CN" altLang="en-US">
                <a:solidFill>
                  <a:schemeClr val="lt1">
                    <a:alpha val="0"/>
                  </a:schemeClr>
                </a:solidFill>
              </a:rPr>
              <a:t>网址：</a:t>
            </a:r>
            <a:r>
              <a:rPr lang="en-US" altLang="zh-CN">
                <a:solidFill>
                  <a:schemeClr val="lt1">
                    <a:alpha val="0"/>
                  </a:schemeClr>
                </a:solidFill>
              </a:rPr>
              <a:t>kj.qulaoshi.com</a:t>
            </a:r>
            <a:endParaRPr lang="zh-CN" altLang="en-US" dirty="0">
              <a:solidFill>
                <a:schemeClr val="lt1">
                  <a:alpha val="0"/>
                </a:schemeClr>
              </a:solidFill>
            </a:endParaRPr>
          </a:p>
        </p:txBody>
      </p:sp>
      <p:sp>
        <p:nvSpPr>
          <p:cNvPr id="3" name="文字                                                 屈老师工作室原创设计 网址：kj.qulaoshi.com"/>
          <p:cNvSpPr/>
          <p:nvPr/>
        </p:nvSpPr>
        <p:spPr>
          <a:xfrm>
            <a:off x="156633" y="239869"/>
            <a:ext cx="6087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请点击正确的图形，帮助小鸭子把路铺好。</a:t>
            </a:r>
            <a:endParaRPr lang="zh-CN" altLang="en-US" b="1" dirty="0"/>
          </a:p>
        </p:txBody>
      </p:sp>
      <p:sp>
        <p:nvSpPr>
          <p:cNvPr id="8" name="矩形 7                                                              屈老师工作室原创设计 网址：kj.qulaoshi.com"/>
          <p:cNvSpPr/>
          <p:nvPr/>
        </p:nvSpPr>
        <p:spPr>
          <a:xfrm rot="19800000">
            <a:off x="3672723" y="5466105"/>
            <a:ext cx="724919" cy="724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dirty="0">
                <a:solidFill>
                  <a:srgbClr val="FF0000">
                    <a:alpha val="0"/>
                  </a:srgbClr>
                </a:solidFill>
              </a:rPr>
              <a:t>屈老师</a:t>
            </a:r>
            <a:endParaRPr lang="zh-CN" altLang="en-US" sz="800" dirty="0">
              <a:solidFill>
                <a:srgbClr val="FF0000">
                  <a:alpha val="0"/>
                </a:srgbClr>
              </a:solidFill>
            </a:endParaRPr>
          </a:p>
        </p:txBody>
      </p:sp>
      <p:grpSp>
        <p:nvGrpSpPr>
          <p:cNvPr id="11" name="鸭子"/>
          <p:cNvGrpSpPr/>
          <p:nvPr/>
        </p:nvGrpSpPr>
        <p:grpSpPr>
          <a:xfrm>
            <a:off x="6971448" y="3126199"/>
            <a:ext cx="2125994" cy="3197495"/>
            <a:chOff x="6662669" y="2452796"/>
            <a:chExt cx="2125994" cy="3197495"/>
          </a:xfrm>
        </p:grpSpPr>
        <p:sp>
          <p:nvSpPr>
            <p:cNvPr id="10" name="矩形 9"/>
            <p:cNvSpPr/>
            <p:nvPr/>
          </p:nvSpPr>
          <p:spPr>
            <a:xfrm>
              <a:off x="7282375" y="4309602"/>
              <a:ext cx="124816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800" dirty="0"/>
                <a:t>屈老师工作室原创设计</a:t>
              </a:r>
              <a:endParaRPr lang="zh-CN" altLang="en-US" sz="800" dirty="0"/>
            </a:p>
            <a:p>
              <a:pPr algn="ctr"/>
              <a:r>
                <a:rPr lang="zh-CN" altLang="en-US" sz="800" dirty="0"/>
                <a:t>网址：kj.qulaoshi.com</a:t>
              </a:r>
              <a:endParaRPr lang="zh-CN" altLang="en-US" sz="800" dirty="0"/>
            </a:p>
          </p:txBody>
        </p:sp>
        <p:pic>
          <p:nvPicPr>
            <p:cNvPr id="9" name="图片 8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2669" y="2452796"/>
              <a:ext cx="2125994" cy="31974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5" name="背景                                        屈老师工作室原创设计 网址：kj.qulaoshi.com"/>
          <p:cNvSpPr/>
          <p:nvPr/>
        </p:nvSpPr>
        <p:spPr>
          <a:xfrm>
            <a:off x="965506" y="1822867"/>
            <a:ext cx="5003800" cy="1978490"/>
          </a:xfrm>
          <a:prstGeom prst="roundRect">
            <a:avLst/>
          </a:prstGeom>
          <a:solidFill>
            <a:schemeClr val="bg1">
              <a:alpha val="76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FF0000">
                    <a:alpha val="0"/>
                  </a:srgbClr>
                </a:solidFill>
              </a:rPr>
              <a:t>屈老师工作室原创设计</a:t>
            </a:r>
            <a:endParaRPr lang="zh-CN" altLang="en-US" dirty="0">
              <a:solidFill>
                <a:srgbClr val="FF0000">
                  <a:alpha val="0"/>
                </a:srgbClr>
              </a:solidFill>
            </a:endParaRPr>
          </a:p>
          <a:p>
            <a:pPr algn="ctr"/>
            <a:r>
              <a:rPr lang="zh-CN" altLang="en-US" dirty="0">
                <a:solidFill>
                  <a:srgbClr val="FF0000">
                    <a:alpha val="0"/>
                  </a:srgbClr>
                </a:solidFill>
              </a:rPr>
              <a:t>网址：</a:t>
            </a:r>
            <a:r>
              <a:rPr lang="en-US" altLang="zh-CN" dirty="0">
                <a:solidFill>
                  <a:srgbClr val="FF0000">
                    <a:alpha val="0"/>
                  </a:srgbClr>
                </a:solidFill>
              </a:rPr>
              <a:t>kj.qulaoshi.com</a:t>
            </a:r>
            <a:endParaRPr lang="zh-CN" altLang="en-US" dirty="0">
              <a:solidFill>
                <a:srgbClr val="FF0000">
                  <a:alpha val="0"/>
                </a:srgbClr>
              </a:solidFill>
            </a:endParaRPr>
          </a:p>
        </p:txBody>
      </p:sp>
      <p:sp>
        <p:nvSpPr>
          <p:cNvPr id="12" name="等腰三角形 4                                                           屈老师工作室原创设计 网址：kj.qulaoshi.com"/>
          <p:cNvSpPr/>
          <p:nvPr/>
        </p:nvSpPr>
        <p:spPr>
          <a:xfrm rot="16200000">
            <a:off x="2968282" y="2384124"/>
            <a:ext cx="904270" cy="779543"/>
          </a:xfrm>
          <a:prstGeom prst="triangle">
            <a:avLst>
              <a:gd name="adj" fmla="val 0"/>
            </a:avLst>
          </a:prstGeom>
          <a:solidFill>
            <a:srgbClr val="415C67"/>
          </a:solidFill>
          <a:ln w="3175">
            <a:solidFill>
              <a:srgbClr val="354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5                                                         屈老师工作室原创设计 网址：kj.qulaoshi.com"/>
          <p:cNvSpPr/>
          <p:nvPr/>
        </p:nvSpPr>
        <p:spPr>
          <a:xfrm>
            <a:off x="4530312" y="2371470"/>
            <a:ext cx="854561" cy="854561"/>
          </a:xfrm>
          <a:prstGeom prst="ellipse">
            <a:avLst/>
          </a:prstGeom>
          <a:solidFill>
            <a:srgbClr val="415C67"/>
          </a:solidFill>
          <a:ln w="3175">
            <a:solidFill>
              <a:srgbClr val="354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chemeClr val="lt1">
                    <a:alpha val="0"/>
                  </a:schemeClr>
                </a:solidFill>
              </a:rPr>
              <a:t>屈老师</a:t>
            </a:r>
            <a:endParaRPr lang="zh-CN" altLang="en-US" sz="1000" dirty="0">
              <a:solidFill>
                <a:schemeClr val="lt1">
                  <a:alpha val="0"/>
                </a:schemeClr>
              </a:solidFill>
            </a:endParaRPr>
          </a:p>
        </p:txBody>
      </p:sp>
      <p:sp>
        <p:nvSpPr>
          <p:cNvPr id="14" name="矩形 6                                                           屈老师工作室原创设计 网址：kj.qulaoshi.com"/>
          <p:cNvSpPr/>
          <p:nvPr/>
        </p:nvSpPr>
        <p:spPr>
          <a:xfrm>
            <a:off x="1595852" y="2384171"/>
            <a:ext cx="795422" cy="795422"/>
          </a:xfrm>
          <a:prstGeom prst="rect">
            <a:avLst/>
          </a:prstGeom>
          <a:solidFill>
            <a:srgbClr val="415C67"/>
          </a:solidFill>
          <a:ln w="3175">
            <a:solidFill>
              <a:srgbClr val="354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lt1">
                    <a:alpha val="0"/>
                  </a:schemeClr>
                </a:solidFill>
              </a:rPr>
              <a:t>屈老师</a:t>
            </a:r>
            <a:endParaRPr lang="zh-CN" altLang="en-US" dirty="0">
              <a:solidFill>
                <a:schemeClr val="lt1">
                  <a:alpha val="0"/>
                </a:schemeClr>
              </a:solidFill>
            </a:endParaRPr>
          </a:p>
        </p:txBody>
      </p:sp>
      <p:pic>
        <p:nvPicPr>
          <p:cNvPr id="16" name="正确音效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56212" y="6209394"/>
            <a:ext cx="609600" cy="609600"/>
          </a:xfrm>
          <a:prstGeom prst="rect">
            <a:avLst/>
          </a:prstGeom>
        </p:spPr>
      </p:pic>
      <p:pic>
        <p:nvPicPr>
          <p:cNvPr id="18" name="错误音效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26562" y="5505453"/>
            <a:ext cx="609600" cy="609600"/>
          </a:xfrm>
          <a:prstGeom prst="rect">
            <a:avLst/>
          </a:prstGeom>
        </p:spPr>
      </p:pic>
      <p:pic>
        <p:nvPicPr>
          <p:cNvPr id="19" name="错误音效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26562" y="4820565"/>
            <a:ext cx="609600" cy="609600"/>
          </a:xfrm>
          <a:prstGeom prst="rect">
            <a:avLst/>
          </a:prstGeom>
        </p:spPr>
      </p:pic>
      <p:sp>
        <p:nvSpPr>
          <p:cNvPr id="20" name="云形标注 19"/>
          <p:cNvSpPr/>
          <p:nvPr/>
        </p:nvSpPr>
        <p:spPr>
          <a:xfrm>
            <a:off x="5650550" y="1156618"/>
            <a:ext cx="2077758" cy="1453640"/>
          </a:xfrm>
          <a:prstGeom prst="cloudCallout">
            <a:avLst>
              <a:gd name="adj1" fmla="val 36124"/>
              <a:gd name="adj2" fmla="val 7776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rgbClr val="FF0000"/>
                </a:solidFill>
              </a:rPr>
              <a:t>谢谢你们帮我把第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r>
              <a:rPr lang="zh-CN" altLang="en-US" dirty="0">
                <a:solidFill>
                  <a:srgbClr val="FF0000"/>
                </a:solidFill>
              </a:rPr>
              <a:t>个土坑铺好啦！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9" name="chimes.wav"/>
          </p:stSnd>
        </p:sndAc>
      </p:transition>
    </mc:Choice>
    <mc:Fallback>
      <p:transition spd="slow">
        <p:blinds dir="vert"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vide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3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33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22101 0.4435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2217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99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4" grpId="2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道路                                                       屈老师工作室原创设计 网址：kj.qulaoshi.com"/>
          <p:cNvSpPr/>
          <p:nvPr/>
        </p:nvSpPr>
        <p:spPr>
          <a:xfrm>
            <a:off x="0" y="5075594"/>
            <a:ext cx="9144000" cy="1913035"/>
          </a:xfrm>
          <a:prstGeom prst="rect">
            <a:avLst/>
          </a:prstGeom>
          <a:solidFill>
            <a:srgbClr val="415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lt1">
                    <a:alpha val="0"/>
                  </a:schemeClr>
                </a:solidFill>
              </a:rPr>
              <a:t>屈老师工作室原创设计</a:t>
            </a:r>
            <a:endParaRPr lang="zh-CN" altLang="en-US">
              <a:solidFill>
                <a:schemeClr val="lt1">
                  <a:alpha val="0"/>
                </a:schemeClr>
              </a:solidFill>
            </a:endParaRPr>
          </a:p>
          <a:p>
            <a:pPr algn="ctr"/>
            <a:r>
              <a:rPr lang="zh-CN" altLang="en-US">
                <a:solidFill>
                  <a:schemeClr val="lt1">
                    <a:alpha val="0"/>
                  </a:schemeClr>
                </a:solidFill>
              </a:rPr>
              <a:t>网址：</a:t>
            </a:r>
            <a:r>
              <a:rPr lang="en-US" altLang="zh-CN">
                <a:solidFill>
                  <a:schemeClr val="lt1">
                    <a:alpha val="0"/>
                  </a:schemeClr>
                </a:solidFill>
              </a:rPr>
              <a:t>kj.qulaoshi.com</a:t>
            </a:r>
            <a:endParaRPr lang="zh-CN" altLang="en-US" dirty="0">
              <a:solidFill>
                <a:schemeClr val="lt1">
                  <a:alpha val="0"/>
                </a:schemeClr>
              </a:solidFill>
            </a:endParaRPr>
          </a:p>
        </p:txBody>
      </p:sp>
      <p:sp>
        <p:nvSpPr>
          <p:cNvPr id="3" name="文字                                                 屈老师工作室原创设计 网址：kj.qulaoshi.com"/>
          <p:cNvSpPr/>
          <p:nvPr/>
        </p:nvSpPr>
        <p:spPr>
          <a:xfrm>
            <a:off x="156633" y="239869"/>
            <a:ext cx="6087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请点击正确的图形，帮助小鸭子把路铺好。</a:t>
            </a:r>
            <a:endParaRPr lang="zh-CN" altLang="en-US" b="1" dirty="0"/>
          </a:p>
        </p:txBody>
      </p:sp>
      <p:grpSp>
        <p:nvGrpSpPr>
          <p:cNvPr id="11" name="鸭子"/>
          <p:cNvGrpSpPr/>
          <p:nvPr/>
        </p:nvGrpSpPr>
        <p:grpSpPr>
          <a:xfrm>
            <a:off x="6971448" y="3126199"/>
            <a:ext cx="2125994" cy="3197495"/>
            <a:chOff x="6662669" y="2452796"/>
            <a:chExt cx="2125994" cy="3197495"/>
          </a:xfrm>
        </p:grpSpPr>
        <p:sp>
          <p:nvSpPr>
            <p:cNvPr id="10" name="矩形 9"/>
            <p:cNvSpPr/>
            <p:nvPr/>
          </p:nvSpPr>
          <p:spPr>
            <a:xfrm>
              <a:off x="7282375" y="4309602"/>
              <a:ext cx="124816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800" dirty="0"/>
                <a:t>屈老师工作室原创设计</a:t>
              </a:r>
              <a:endParaRPr lang="zh-CN" altLang="en-US" sz="800" dirty="0"/>
            </a:p>
            <a:p>
              <a:pPr algn="ctr"/>
              <a:r>
                <a:rPr lang="zh-CN" altLang="en-US" sz="800" dirty="0"/>
                <a:t>网址：kj.qulaoshi.com</a:t>
              </a:r>
              <a:endParaRPr lang="zh-CN" altLang="en-US" sz="800" dirty="0"/>
            </a:p>
          </p:txBody>
        </p:sp>
        <p:pic>
          <p:nvPicPr>
            <p:cNvPr id="9" name="图片 8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2669" y="2452796"/>
              <a:ext cx="2125994" cy="31974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等腰三角形 4                                                           屈老师工作室原创设计 网址：kj.qulaoshi.com"/>
          <p:cNvSpPr/>
          <p:nvPr/>
        </p:nvSpPr>
        <p:spPr>
          <a:xfrm rot="17100000">
            <a:off x="3895779" y="5495996"/>
            <a:ext cx="760333" cy="655459"/>
          </a:xfrm>
          <a:prstGeom prst="triangle">
            <a:avLst>
              <a:gd name="adj" fmla="val 0"/>
            </a:avLst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背景                                        屈老师工作室原创设计 网址：kj.qulaoshi.com"/>
          <p:cNvSpPr/>
          <p:nvPr/>
        </p:nvSpPr>
        <p:spPr>
          <a:xfrm>
            <a:off x="965506" y="1822867"/>
            <a:ext cx="5003800" cy="1978490"/>
          </a:xfrm>
          <a:prstGeom prst="roundRect">
            <a:avLst/>
          </a:prstGeom>
          <a:solidFill>
            <a:schemeClr val="bg1">
              <a:alpha val="76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FF0000">
                    <a:alpha val="0"/>
                  </a:srgbClr>
                </a:solidFill>
              </a:rPr>
              <a:t>屈老师工作室原创设计</a:t>
            </a:r>
            <a:endParaRPr lang="zh-CN" altLang="en-US" dirty="0">
              <a:solidFill>
                <a:srgbClr val="FF0000">
                  <a:alpha val="0"/>
                </a:srgbClr>
              </a:solidFill>
            </a:endParaRPr>
          </a:p>
          <a:p>
            <a:pPr algn="ctr"/>
            <a:r>
              <a:rPr lang="zh-CN" altLang="en-US" dirty="0">
                <a:solidFill>
                  <a:srgbClr val="FF0000">
                    <a:alpha val="0"/>
                  </a:srgbClr>
                </a:solidFill>
              </a:rPr>
              <a:t>网址：</a:t>
            </a:r>
            <a:r>
              <a:rPr lang="en-US" altLang="zh-CN" dirty="0">
                <a:solidFill>
                  <a:srgbClr val="FF0000">
                    <a:alpha val="0"/>
                  </a:srgbClr>
                </a:solidFill>
              </a:rPr>
              <a:t>kj.qulaoshi.com</a:t>
            </a:r>
            <a:endParaRPr lang="zh-CN" altLang="en-US" dirty="0">
              <a:solidFill>
                <a:srgbClr val="FF0000">
                  <a:alpha val="0"/>
                </a:srgbClr>
              </a:solidFill>
            </a:endParaRPr>
          </a:p>
        </p:txBody>
      </p:sp>
      <p:sp>
        <p:nvSpPr>
          <p:cNvPr id="12" name="等腰三角形 4                                                           屈老师工作室原创设计 网址：kj.qulaoshi.com"/>
          <p:cNvSpPr/>
          <p:nvPr/>
        </p:nvSpPr>
        <p:spPr>
          <a:xfrm>
            <a:off x="3095282" y="2384124"/>
            <a:ext cx="904270" cy="779543"/>
          </a:xfrm>
          <a:prstGeom prst="triangle">
            <a:avLst>
              <a:gd name="adj" fmla="val 0"/>
            </a:avLst>
          </a:prstGeom>
          <a:solidFill>
            <a:srgbClr val="415C67"/>
          </a:solidFill>
          <a:ln w="3175">
            <a:solidFill>
              <a:srgbClr val="354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6                                                           屈老师工作室原创设计 网址：kj.qulaoshi.com"/>
          <p:cNvSpPr/>
          <p:nvPr/>
        </p:nvSpPr>
        <p:spPr>
          <a:xfrm>
            <a:off x="4532163" y="2384171"/>
            <a:ext cx="795422" cy="795422"/>
          </a:xfrm>
          <a:prstGeom prst="rect">
            <a:avLst/>
          </a:prstGeom>
          <a:solidFill>
            <a:srgbClr val="415C67"/>
          </a:solidFill>
          <a:ln w="3175">
            <a:solidFill>
              <a:srgbClr val="354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chemeClr val="lt1">
                    <a:alpha val="0"/>
                  </a:schemeClr>
                </a:solidFill>
              </a:rPr>
              <a:t>屈老师</a:t>
            </a:r>
            <a:endParaRPr lang="zh-CN" altLang="en-US" sz="1000" dirty="0">
              <a:solidFill>
                <a:schemeClr val="lt1">
                  <a:alpha val="0"/>
                </a:schemeClr>
              </a:solidFill>
            </a:endParaRPr>
          </a:p>
        </p:txBody>
      </p:sp>
      <p:sp>
        <p:nvSpPr>
          <p:cNvPr id="20" name="云形标注 19"/>
          <p:cNvSpPr/>
          <p:nvPr/>
        </p:nvSpPr>
        <p:spPr>
          <a:xfrm>
            <a:off x="5650550" y="1156618"/>
            <a:ext cx="2077758" cy="1453640"/>
          </a:xfrm>
          <a:prstGeom prst="cloudCallout">
            <a:avLst>
              <a:gd name="adj1" fmla="val 36124"/>
              <a:gd name="adj2" fmla="val 7776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rgbClr val="FF0000"/>
                </a:solidFill>
              </a:rPr>
              <a:t>谢谢你们帮我把第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  <a:r>
              <a:rPr lang="zh-CN" altLang="en-US" dirty="0">
                <a:solidFill>
                  <a:srgbClr val="FF0000"/>
                </a:solidFill>
              </a:rPr>
              <a:t>个土坑铺好啦！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1" name="椭圆 5                                                         屈老师工作室原创设计 网址：kj.qulaoshi.com"/>
          <p:cNvSpPr/>
          <p:nvPr/>
        </p:nvSpPr>
        <p:spPr>
          <a:xfrm>
            <a:off x="1482312" y="2371470"/>
            <a:ext cx="854561" cy="854561"/>
          </a:xfrm>
          <a:prstGeom prst="ellipse">
            <a:avLst/>
          </a:prstGeom>
          <a:solidFill>
            <a:srgbClr val="415C67"/>
          </a:solidFill>
          <a:ln w="3175">
            <a:solidFill>
              <a:srgbClr val="354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chemeClr val="lt1">
                    <a:alpha val="0"/>
                  </a:schemeClr>
                </a:solidFill>
              </a:rPr>
              <a:t>屈老师</a:t>
            </a:r>
            <a:endParaRPr lang="zh-CN" altLang="en-US" sz="1000" dirty="0">
              <a:solidFill>
                <a:schemeClr val="lt1">
                  <a:alpha val="0"/>
                </a:schemeClr>
              </a:solidFill>
            </a:endParaRPr>
          </a:p>
        </p:txBody>
      </p:sp>
      <p:pic>
        <p:nvPicPr>
          <p:cNvPr id="22" name="正确音效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56212" y="6209394"/>
            <a:ext cx="609600" cy="609600"/>
          </a:xfrm>
          <a:prstGeom prst="rect">
            <a:avLst/>
          </a:prstGeom>
        </p:spPr>
      </p:pic>
      <p:pic>
        <p:nvPicPr>
          <p:cNvPr id="23" name="错误音效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26562" y="5505453"/>
            <a:ext cx="609600" cy="609600"/>
          </a:xfrm>
          <a:prstGeom prst="rect">
            <a:avLst/>
          </a:prstGeom>
        </p:spPr>
      </p:pic>
      <p:pic>
        <p:nvPicPr>
          <p:cNvPr id="24" name="错误音效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26562" y="482056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8" name="chimes.wav"/>
          </p:stSnd>
        </p:sndAc>
      </p:transition>
    </mc:Choice>
    <mc:Fallback>
      <p:transition spd="slow">
        <p:blinds dir="vert"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33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33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0.07951 0.4342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6" y="2171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500000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9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 showWhenStopped="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  <p:video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  <p:video>
              <p:cMediaNode vol="80000" showWhenStopped="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</p:childTnLst>
        </p:cTn>
      </p:par>
    </p:tnLst>
    <p:bldLst>
      <p:bldP spid="3" grpId="0"/>
      <p:bldP spid="15" grpId="0" animBg="1"/>
      <p:bldP spid="12" grpId="0" animBg="1"/>
      <p:bldP spid="12" grpId="1" animBg="1"/>
      <p:bldP spid="12" grpId="2" animBg="1"/>
      <p:bldP spid="14" grpId="0" animBg="1"/>
      <p:bldP spid="14" grpId="1" animBg="1"/>
      <p:bldP spid="20" grpId="0" animBg="1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道路                                                       屈老师工作室原创设计 网址：kj.qulaoshi.com"/>
          <p:cNvSpPr/>
          <p:nvPr/>
        </p:nvSpPr>
        <p:spPr>
          <a:xfrm>
            <a:off x="0" y="5075594"/>
            <a:ext cx="9144000" cy="1913035"/>
          </a:xfrm>
          <a:prstGeom prst="rect">
            <a:avLst/>
          </a:prstGeom>
          <a:solidFill>
            <a:srgbClr val="415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lt1">
                    <a:alpha val="0"/>
                  </a:schemeClr>
                </a:solidFill>
              </a:rPr>
              <a:t>屈老师工作室原创设计</a:t>
            </a:r>
            <a:endParaRPr lang="zh-CN" altLang="en-US" dirty="0">
              <a:solidFill>
                <a:schemeClr val="lt1">
                  <a:alpha val="0"/>
                </a:schemeClr>
              </a:solidFill>
            </a:endParaRPr>
          </a:p>
          <a:p>
            <a:pPr algn="ctr"/>
            <a:r>
              <a:rPr lang="zh-CN" altLang="en-US" dirty="0">
                <a:solidFill>
                  <a:schemeClr val="lt1">
                    <a:alpha val="0"/>
                  </a:schemeClr>
                </a:solidFill>
              </a:rPr>
              <a:t>网址：</a:t>
            </a:r>
            <a:r>
              <a:rPr lang="en-US" altLang="zh-CN" dirty="0">
                <a:solidFill>
                  <a:schemeClr val="lt1">
                    <a:alpha val="0"/>
                  </a:schemeClr>
                </a:solidFill>
              </a:rPr>
              <a:t>kj.qulaoshi.com</a:t>
            </a:r>
            <a:endParaRPr lang="zh-CN" altLang="en-US" dirty="0">
              <a:solidFill>
                <a:schemeClr val="lt1">
                  <a:alpha val="0"/>
                </a:schemeClr>
              </a:solidFill>
            </a:endParaRPr>
          </a:p>
        </p:txBody>
      </p:sp>
      <p:sp>
        <p:nvSpPr>
          <p:cNvPr id="3" name="文字                                                 屈老师工作室原创设计 网址：kj.qulaoshi.com"/>
          <p:cNvSpPr/>
          <p:nvPr/>
        </p:nvSpPr>
        <p:spPr>
          <a:xfrm>
            <a:off x="156633" y="239869"/>
            <a:ext cx="6087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请点击正确的图形，帮助小鸭子把路铺好。</a:t>
            </a:r>
            <a:endParaRPr lang="zh-CN" altLang="en-US" b="1" dirty="0"/>
          </a:p>
        </p:txBody>
      </p:sp>
      <p:grpSp>
        <p:nvGrpSpPr>
          <p:cNvPr id="11" name="鸭子"/>
          <p:cNvGrpSpPr/>
          <p:nvPr/>
        </p:nvGrpSpPr>
        <p:grpSpPr>
          <a:xfrm>
            <a:off x="6971448" y="3126199"/>
            <a:ext cx="2125994" cy="3197495"/>
            <a:chOff x="6662669" y="2452796"/>
            <a:chExt cx="2125994" cy="3197495"/>
          </a:xfrm>
        </p:grpSpPr>
        <p:sp>
          <p:nvSpPr>
            <p:cNvPr id="10" name="矩形 9"/>
            <p:cNvSpPr/>
            <p:nvPr/>
          </p:nvSpPr>
          <p:spPr>
            <a:xfrm>
              <a:off x="7282375" y="4309602"/>
              <a:ext cx="124816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800" dirty="0"/>
                <a:t>屈老师工作室原创设计</a:t>
              </a:r>
              <a:endParaRPr lang="zh-CN" altLang="en-US" sz="800" dirty="0"/>
            </a:p>
            <a:p>
              <a:pPr algn="ctr"/>
              <a:r>
                <a:rPr lang="zh-CN" altLang="en-US" sz="800" dirty="0"/>
                <a:t>网址：kj.qulaoshi.com</a:t>
              </a:r>
              <a:endParaRPr lang="zh-CN" altLang="en-US" sz="800" dirty="0"/>
            </a:p>
          </p:txBody>
        </p:sp>
        <p:pic>
          <p:nvPicPr>
            <p:cNvPr id="9" name="图片 8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2669" y="2452796"/>
              <a:ext cx="2125994" cy="31974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5" name="背景                                        屈老师工作室原创设计 网址：kj.qulaoshi.com"/>
          <p:cNvSpPr/>
          <p:nvPr/>
        </p:nvSpPr>
        <p:spPr>
          <a:xfrm>
            <a:off x="965506" y="1822867"/>
            <a:ext cx="5003800" cy="1978490"/>
          </a:xfrm>
          <a:prstGeom prst="roundRect">
            <a:avLst/>
          </a:prstGeom>
          <a:solidFill>
            <a:schemeClr val="bg1">
              <a:alpha val="76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FF0000">
                    <a:alpha val="0"/>
                  </a:srgbClr>
                </a:solidFill>
              </a:rPr>
              <a:t>屈老师工作室原创设计</a:t>
            </a:r>
            <a:endParaRPr lang="zh-CN" altLang="en-US" dirty="0">
              <a:solidFill>
                <a:srgbClr val="FF0000">
                  <a:alpha val="0"/>
                </a:srgbClr>
              </a:solidFill>
            </a:endParaRPr>
          </a:p>
          <a:p>
            <a:pPr algn="ctr"/>
            <a:r>
              <a:rPr lang="zh-CN" altLang="en-US" dirty="0">
                <a:solidFill>
                  <a:srgbClr val="FF0000">
                    <a:alpha val="0"/>
                  </a:srgbClr>
                </a:solidFill>
              </a:rPr>
              <a:t>网址：</a:t>
            </a:r>
            <a:r>
              <a:rPr lang="en-US" altLang="zh-CN" dirty="0">
                <a:solidFill>
                  <a:srgbClr val="FF0000">
                    <a:alpha val="0"/>
                  </a:srgbClr>
                </a:solidFill>
              </a:rPr>
              <a:t>kj.qulaoshi.com</a:t>
            </a:r>
            <a:endParaRPr lang="zh-CN" altLang="en-US" dirty="0">
              <a:solidFill>
                <a:srgbClr val="FF0000">
                  <a:alpha val="0"/>
                </a:srgbClr>
              </a:solidFill>
            </a:endParaRPr>
          </a:p>
        </p:txBody>
      </p:sp>
      <p:sp>
        <p:nvSpPr>
          <p:cNvPr id="12" name="等腰三角形 4                                                           屈老师工作室原创设计 网址：kj.qulaoshi.com"/>
          <p:cNvSpPr/>
          <p:nvPr/>
        </p:nvSpPr>
        <p:spPr>
          <a:xfrm>
            <a:off x="4730562" y="2384124"/>
            <a:ext cx="904270" cy="779543"/>
          </a:xfrm>
          <a:prstGeom prst="triangle">
            <a:avLst>
              <a:gd name="adj" fmla="val 0"/>
            </a:avLst>
          </a:prstGeom>
          <a:solidFill>
            <a:srgbClr val="415C67"/>
          </a:solidFill>
          <a:ln w="3175">
            <a:solidFill>
              <a:srgbClr val="354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6                                                           屈老师工作室原创设计 网址：kj.qulaoshi.com"/>
          <p:cNvSpPr/>
          <p:nvPr/>
        </p:nvSpPr>
        <p:spPr>
          <a:xfrm>
            <a:off x="3047298" y="2384171"/>
            <a:ext cx="795422" cy="795422"/>
          </a:xfrm>
          <a:prstGeom prst="rect">
            <a:avLst/>
          </a:prstGeom>
          <a:solidFill>
            <a:srgbClr val="415C67"/>
          </a:solidFill>
          <a:ln w="3175">
            <a:solidFill>
              <a:srgbClr val="354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lt1">
                    <a:alpha val="0"/>
                  </a:schemeClr>
                </a:solidFill>
              </a:rPr>
              <a:t>屈老师</a:t>
            </a:r>
            <a:endParaRPr lang="zh-CN" altLang="en-US" dirty="0">
              <a:solidFill>
                <a:schemeClr val="lt1">
                  <a:alpha val="0"/>
                </a:schemeClr>
              </a:solidFill>
            </a:endParaRPr>
          </a:p>
        </p:txBody>
      </p:sp>
      <p:sp>
        <p:nvSpPr>
          <p:cNvPr id="20" name="云形标注 19"/>
          <p:cNvSpPr/>
          <p:nvPr/>
        </p:nvSpPr>
        <p:spPr>
          <a:xfrm>
            <a:off x="5650550" y="1156618"/>
            <a:ext cx="2077758" cy="1453640"/>
          </a:xfrm>
          <a:prstGeom prst="cloudCallout">
            <a:avLst>
              <a:gd name="adj1" fmla="val 36124"/>
              <a:gd name="adj2" fmla="val 7776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rgbClr val="FF0000"/>
                </a:solidFill>
              </a:rPr>
              <a:t>谢谢你们帮我把第</a:t>
            </a:r>
            <a:r>
              <a:rPr lang="en-US" altLang="zh-CN" dirty="0">
                <a:solidFill>
                  <a:srgbClr val="FF0000"/>
                </a:solidFill>
              </a:rPr>
              <a:t>3</a:t>
            </a:r>
            <a:r>
              <a:rPr lang="zh-CN" altLang="en-US" dirty="0">
                <a:solidFill>
                  <a:srgbClr val="FF0000"/>
                </a:solidFill>
              </a:rPr>
              <a:t>个土坑铺好啦！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椭圆 6                                                         屈老师工作室原创设计 网址：kj.qulaoshi.com"/>
          <p:cNvSpPr/>
          <p:nvPr/>
        </p:nvSpPr>
        <p:spPr>
          <a:xfrm>
            <a:off x="3349139" y="5568801"/>
            <a:ext cx="754893" cy="754893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chemeClr val="lt1">
                    <a:alpha val="0"/>
                  </a:schemeClr>
                </a:solidFill>
              </a:rPr>
              <a:t>屈老师</a:t>
            </a:r>
            <a:endParaRPr lang="zh-CN" altLang="en-US" sz="1000" dirty="0">
              <a:solidFill>
                <a:schemeClr val="lt1">
                  <a:alpha val="0"/>
                </a:schemeClr>
              </a:solidFill>
            </a:endParaRPr>
          </a:p>
        </p:txBody>
      </p:sp>
      <p:sp>
        <p:nvSpPr>
          <p:cNvPr id="21" name="椭圆 5                                                         屈老师工作室原创设计 网址：kj.qulaoshi.com"/>
          <p:cNvSpPr/>
          <p:nvPr/>
        </p:nvSpPr>
        <p:spPr>
          <a:xfrm>
            <a:off x="1482312" y="2371470"/>
            <a:ext cx="854561" cy="854561"/>
          </a:xfrm>
          <a:prstGeom prst="ellipse">
            <a:avLst/>
          </a:prstGeom>
          <a:solidFill>
            <a:srgbClr val="415C67"/>
          </a:solidFill>
          <a:ln w="3175">
            <a:solidFill>
              <a:srgbClr val="354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chemeClr val="lt1">
                    <a:alpha val="0"/>
                  </a:schemeClr>
                </a:solidFill>
              </a:rPr>
              <a:t>屈老师</a:t>
            </a:r>
            <a:endParaRPr lang="zh-CN" altLang="en-US" sz="1000" dirty="0">
              <a:solidFill>
                <a:schemeClr val="lt1">
                  <a:alpha val="0"/>
                </a:schemeClr>
              </a:solidFill>
            </a:endParaRPr>
          </a:p>
        </p:txBody>
      </p:sp>
      <p:pic>
        <p:nvPicPr>
          <p:cNvPr id="18" name="正确音效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56212" y="6209394"/>
            <a:ext cx="609600" cy="609600"/>
          </a:xfrm>
          <a:prstGeom prst="rect">
            <a:avLst/>
          </a:prstGeom>
        </p:spPr>
      </p:pic>
      <p:pic>
        <p:nvPicPr>
          <p:cNvPr id="19" name="错误音效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26562" y="5505453"/>
            <a:ext cx="609600" cy="609600"/>
          </a:xfrm>
          <a:prstGeom prst="rect">
            <a:avLst/>
          </a:prstGeom>
        </p:spPr>
      </p:pic>
      <p:pic>
        <p:nvPicPr>
          <p:cNvPr id="25" name="错误音效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26562" y="482056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8" name="chimes.wav"/>
          </p:stSnd>
        </p:sndAc>
      </p:transition>
    </mc:Choice>
    <mc:Fallback>
      <p:transition spd="slow">
        <p:blinds dir="vert"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33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33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0.19896 0.4567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48" y="2282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99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 vol="80000" showWhenStopped="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video>
              <p:cMediaNode vol="80000" showWhenStopped="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  <p:video>
              <p:cMediaNode vol="80000" showWhenStopped="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video>
          </p:childTnLst>
        </p:cTn>
      </p:par>
    </p:tnLst>
    <p:bldLst>
      <p:bldP spid="3" grpId="0"/>
      <p:bldP spid="15" grpId="0" animBg="1"/>
      <p:bldP spid="12" grpId="0" animBg="1"/>
      <p:bldP spid="12" grpId="1" animBg="1"/>
      <p:bldP spid="14" grpId="0" animBg="1"/>
      <p:bldP spid="14" grpId="1" animBg="1"/>
      <p:bldP spid="20" grpId="0" animBg="1"/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道路                                                       屈老师工作室原创设计 网址：kj.qulaoshi.com"/>
          <p:cNvSpPr/>
          <p:nvPr/>
        </p:nvSpPr>
        <p:spPr>
          <a:xfrm>
            <a:off x="0" y="5075594"/>
            <a:ext cx="9144000" cy="1913035"/>
          </a:xfrm>
          <a:prstGeom prst="rect">
            <a:avLst/>
          </a:prstGeom>
          <a:solidFill>
            <a:srgbClr val="415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lt1">
                    <a:alpha val="0"/>
                  </a:schemeClr>
                </a:solidFill>
              </a:rPr>
              <a:t>屈老师工作室原创设计</a:t>
            </a:r>
            <a:endParaRPr lang="zh-CN" altLang="en-US" dirty="0">
              <a:solidFill>
                <a:schemeClr val="lt1">
                  <a:alpha val="0"/>
                </a:schemeClr>
              </a:solidFill>
            </a:endParaRPr>
          </a:p>
          <a:p>
            <a:pPr algn="ctr"/>
            <a:r>
              <a:rPr lang="zh-CN" altLang="en-US" dirty="0">
                <a:solidFill>
                  <a:schemeClr val="lt1">
                    <a:alpha val="0"/>
                  </a:schemeClr>
                </a:solidFill>
              </a:rPr>
              <a:t>网址：</a:t>
            </a:r>
            <a:r>
              <a:rPr lang="en-US" altLang="zh-CN" dirty="0">
                <a:solidFill>
                  <a:schemeClr val="lt1">
                    <a:alpha val="0"/>
                  </a:schemeClr>
                </a:solidFill>
              </a:rPr>
              <a:t>kj.qulaoshi.com</a:t>
            </a:r>
            <a:endParaRPr lang="zh-CN" altLang="en-US" dirty="0">
              <a:solidFill>
                <a:schemeClr val="lt1">
                  <a:alpha val="0"/>
                </a:schemeClr>
              </a:solidFill>
            </a:endParaRPr>
          </a:p>
        </p:txBody>
      </p:sp>
      <p:sp>
        <p:nvSpPr>
          <p:cNvPr id="3" name="文字                                                 屈老师工作室原创设计 网址：kj.qulaoshi.com"/>
          <p:cNvSpPr/>
          <p:nvPr/>
        </p:nvSpPr>
        <p:spPr>
          <a:xfrm>
            <a:off x="156633" y="239869"/>
            <a:ext cx="86063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小鸭子继续往前走，又遇到一个土坑，这次怎么办呢？</a:t>
            </a:r>
            <a:endParaRPr lang="zh-CN" altLang="en-US" b="1" dirty="0"/>
          </a:p>
        </p:txBody>
      </p:sp>
      <p:grpSp>
        <p:nvGrpSpPr>
          <p:cNvPr id="11" name="鸭子"/>
          <p:cNvGrpSpPr/>
          <p:nvPr/>
        </p:nvGrpSpPr>
        <p:grpSpPr>
          <a:xfrm>
            <a:off x="6971448" y="3126199"/>
            <a:ext cx="2125994" cy="3197495"/>
            <a:chOff x="6662669" y="2452796"/>
            <a:chExt cx="2125994" cy="3197495"/>
          </a:xfrm>
        </p:grpSpPr>
        <p:sp>
          <p:nvSpPr>
            <p:cNvPr id="10" name="矩形 9"/>
            <p:cNvSpPr/>
            <p:nvPr/>
          </p:nvSpPr>
          <p:spPr>
            <a:xfrm>
              <a:off x="7282375" y="4309602"/>
              <a:ext cx="124816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800" dirty="0"/>
                <a:t>屈老师工作室原创设计</a:t>
              </a:r>
              <a:endParaRPr lang="zh-CN" altLang="en-US" sz="800" dirty="0"/>
            </a:p>
            <a:p>
              <a:pPr algn="ctr"/>
              <a:r>
                <a:rPr lang="zh-CN" altLang="en-US" sz="800" dirty="0"/>
                <a:t>网址：kj.qulaoshi.com</a:t>
              </a:r>
              <a:endParaRPr lang="zh-CN" altLang="en-US" sz="800" dirty="0"/>
            </a:p>
          </p:txBody>
        </p:sp>
        <p:pic>
          <p:nvPicPr>
            <p:cNvPr id="9" name="图片 8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2669" y="2452796"/>
              <a:ext cx="2125994" cy="31974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5" name="背景                                        屈老师工作室原创设计 网址：kj.qulaoshi.com"/>
          <p:cNvSpPr/>
          <p:nvPr/>
        </p:nvSpPr>
        <p:spPr>
          <a:xfrm>
            <a:off x="326562" y="1879599"/>
            <a:ext cx="5642744" cy="1921757"/>
          </a:xfrm>
          <a:prstGeom prst="roundRect">
            <a:avLst/>
          </a:prstGeom>
          <a:solidFill>
            <a:schemeClr val="bg1">
              <a:alpha val="76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FF0000">
                    <a:alpha val="0"/>
                  </a:srgbClr>
                </a:solidFill>
              </a:rPr>
              <a:t>屈老师工作室原创设计</a:t>
            </a:r>
            <a:endParaRPr lang="zh-CN" altLang="en-US" dirty="0">
              <a:solidFill>
                <a:srgbClr val="FF0000">
                  <a:alpha val="0"/>
                </a:srgbClr>
              </a:solidFill>
            </a:endParaRPr>
          </a:p>
          <a:p>
            <a:pPr algn="ctr"/>
            <a:r>
              <a:rPr lang="zh-CN" altLang="en-US" dirty="0">
                <a:solidFill>
                  <a:srgbClr val="FF0000">
                    <a:alpha val="0"/>
                  </a:srgbClr>
                </a:solidFill>
              </a:rPr>
              <a:t>网址：</a:t>
            </a:r>
            <a:r>
              <a:rPr lang="en-US" altLang="zh-CN" dirty="0">
                <a:solidFill>
                  <a:srgbClr val="FF0000">
                    <a:alpha val="0"/>
                  </a:srgbClr>
                </a:solidFill>
              </a:rPr>
              <a:t>kj.qulaoshi.com</a:t>
            </a:r>
            <a:endParaRPr lang="zh-CN" altLang="en-US" dirty="0">
              <a:solidFill>
                <a:srgbClr val="FF0000">
                  <a:alpha val="0"/>
                </a:srgbClr>
              </a:solidFill>
            </a:endParaRPr>
          </a:p>
        </p:txBody>
      </p:sp>
      <p:sp>
        <p:nvSpPr>
          <p:cNvPr id="12" name="等腰三角形 4                                                           屈老师工作室原创设计 网址：kj.qulaoshi.com"/>
          <p:cNvSpPr/>
          <p:nvPr/>
        </p:nvSpPr>
        <p:spPr>
          <a:xfrm rot="8260780">
            <a:off x="2182976" y="2635418"/>
            <a:ext cx="904270" cy="779543"/>
          </a:xfrm>
          <a:prstGeom prst="triangle">
            <a:avLst>
              <a:gd name="adj" fmla="val 0"/>
            </a:avLst>
          </a:prstGeom>
          <a:solidFill>
            <a:srgbClr val="415C67"/>
          </a:solidFill>
          <a:ln w="3175">
            <a:solidFill>
              <a:srgbClr val="354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6                                                           屈老师工作室原创设计 网址：kj.qulaoshi.com"/>
          <p:cNvSpPr/>
          <p:nvPr/>
        </p:nvSpPr>
        <p:spPr>
          <a:xfrm>
            <a:off x="4813875" y="2355248"/>
            <a:ext cx="795422" cy="795422"/>
          </a:xfrm>
          <a:prstGeom prst="rect">
            <a:avLst/>
          </a:prstGeom>
          <a:solidFill>
            <a:srgbClr val="415C67"/>
          </a:solidFill>
          <a:ln w="3175">
            <a:solidFill>
              <a:srgbClr val="354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lt1">
                    <a:alpha val="0"/>
                  </a:schemeClr>
                </a:solidFill>
              </a:rPr>
              <a:t>屈老师</a:t>
            </a:r>
            <a:endParaRPr lang="zh-CN" altLang="en-US" dirty="0">
              <a:solidFill>
                <a:schemeClr val="lt1">
                  <a:alpha val="0"/>
                </a:schemeClr>
              </a:solidFill>
            </a:endParaRPr>
          </a:p>
        </p:txBody>
      </p:sp>
      <p:sp>
        <p:nvSpPr>
          <p:cNvPr id="20" name="云形标注 19"/>
          <p:cNvSpPr/>
          <p:nvPr/>
        </p:nvSpPr>
        <p:spPr>
          <a:xfrm>
            <a:off x="5191125" y="991745"/>
            <a:ext cx="2743200" cy="1618514"/>
          </a:xfrm>
          <a:prstGeom prst="cloudCallout">
            <a:avLst>
              <a:gd name="adj1" fmla="val 36124"/>
              <a:gd name="adj2" fmla="val 7776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500" b="1" dirty="0">
                <a:solidFill>
                  <a:srgbClr val="FF0000"/>
                </a:solidFill>
              </a:rPr>
              <a:t>太棒了！谢谢你们帮我把最后一个土坑也铺好啦！</a:t>
            </a:r>
            <a:endParaRPr lang="zh-CN" altLang="en-US" sz="1500" b="1" dirty="0">
              <a:solidFill>
                <a:srgbClr val="FF0000"/>
              </a:solidFill>
            </a:endParaRPr>
          </a:p>
        </p:txBody>
      </p:sp>
      <p:sp>
        <p:nvSpPr>
          <p:cNvPr id="16" name="椭圆 6                                                         屈老师工作室原创设计 网址：kj.qulaoshi.com"/>
          <p:cNvSpPr/>
          <p:nvPr/>
        </p:nvSpPr>
        <p:spPr>
          <a:xfrm>
            <a:off x="2730831" y="5591535"/>
            <a:ext cx="754893" cy="754893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chemeClr val="lt1">
                    <a:alpha val="0"/>
                  </a:schemeClr>
                </a:solidFill>
              </a:rPr>
              <a:t>屈老师</a:t>
            </a:r>
            <a:endParaRPr lang="zh-CN" altLang="en-US" sz="1000" dirty="0">
              <a:solidFill>
                <a:schemeClr val="lt1">
                  <a:alpha val="0"/>
                </a:schemeClr>
              </a:solidFill>
            </a:endParaRPr>
          </a:p>
        </p:txBody>
      </p:sp>
      <p:sp>
        <p:nvSpPr>
          <p:cNvPr id="4" name="半圆1                                            屈老师工作室原创设计 网址：kj.qulaoshi.com"/>
          <p:cNvSpPr/>
          <p:nvPr/>
        </p:nvSpPr>
        <p:spPr>
          <a:xfrm rot="16200000">
            <a:off x="752122" y="2188380"/>
            <a:ext cx="843756" cy="843756"/>
          </a:xfrm>
          <a:prstGeom prst="chord">
            <a:avLst>
              <a:gd name="adj1" fmla="val 5405431"/>
              <a:gd name="adj2" fmla="val 16200000"/>
            </a:avLst>
          </a:prstGeom>
          <a:solidFill>
            <a:srgbClr val="415C67"/>
          </a:solidFill>
          <a:ln w="3175">
            <a:solidFill>
              <a:srgbClr val="354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半圆2                                            屈老师工作室原创设计 网址：kj.qulaoshi.com"/>
          <p:cNvSpPr/>
          <p:nvPr/>
        </p:nvSpPr>
        <p:spPr>
          <a:xfrm rot="8100000">
            <a:off x="3381625" y="2408273"/>
            <a:ext cx="843756" cy="843756"/>
          </a:xfrm>
          <a:prstGeom prst="chord">
            <a:avLst>
              <a:gd name="adj1" fmla="val 5405431"/>
              <a:gd name="adj2" fmla="val 16200000"/>
            </a:avLst>
          </a:prstGeom>
          <a:solidFill>
            <a:srgbClr val="415C67"/>
          </a:solidFill>
          <a:ln w="3175">
            <a:solidFill>
              <a:srgbClr val="354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正确音效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56212" y="6209394"/>
            <a:ext cx="609600" cy="609600"/>
          </a:xfrm>
          <a:prstGeom prst="rect">
            <a:avLst/>
          </a:prstGeom>
        </p:spPr>
      </p:pic>
      <p:pic>
        <p:nvPicPr>
          <p:cNvPr id="24" name="错误音效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26562" y="5505453"/>
            <a:ext cx="609600" cy="609600"/>
          </a:xfrm>
          <a:prstGeom prst="rect">
            <a:avLst/>
          </a:prstGeom>
        </p:spPr>
      </p:pic>
      <p:pic>
        <p:nvPicPr>
          <p:cNvPr id="26" name="错误音效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26562" y="4820565"/>
            <a:ext cx="609600" cy="609600"/>
          </a:xfrm>
          <a:prstGeom prst="rect">
            <a:avLst/>
          </a:prstGeom>
        </p:spPr>
      </p:pic>
      <p:pic>
        <p:nvPicPr>
          <p:cNvPr id="27" name="正确音效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25665" y="4083451"/>
            <a:ext cx="609600" cy="6096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412732" y="6594769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提示：点击小鸭感谢。</a:t>
            </a:r>
            <a:endParaRPr lang="zh-CN" alt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8" name="chimes.wav"/>
          </p:stSnd>
        </p:sndAc>
      </p:transition>
    </mc:Choice>
    <mc:Fallback>
      <p:transition spd="slow">
        <p:blinds dir="vert"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39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3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21094 0.4872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8" y="2435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99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-0.08281 0.4532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9" y="22662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99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 showWhenStopped="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  <p:video>
              <p:cMediaNode vol="80000" showWhenStopped="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  <p:video>
              <p:cMediaNode vol="80000" showWhenStopped="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video>
            <p:video>
              <p:cMediaNode vol="80000" showWhenStopped="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vide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12" grpId="0" animBg="1"/>
      <p:bldP spid="12" grpId="1" animBg="1"/>
      <p:bldP spid="14" grpId="0" animBg="1"/>
      <p:bldP spid="14" grpId="1" animBg="1"/>
      <p:bldP spid="20" grpId="0" animBg="1"/>
      <p:bldP spid="4" grpId="0" animBg="1"/>
      <p:bldP spid="4" grpId="1" animBg="1"/>
      <p:bldP spid="22" grpId="0" animBg="1"/>
      <p:bldP spid="22" grpId="1" animBg="1"/>
      <p:bldP spid="22" grpId="2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半圆1                                            屈老师工作室原创设计 网址：kj.qulaoshi.com"/>
          <p:cNvSpPr/>
          <p:nvPr/>
        </p:nvSpPr>
        <p:spPr>
          <a:xfrm rot="5400000">
            <a:off x="1305755" y="775314"/>
            <a:ext cx="1816654" cy="1816654"/>
          </a:xfrm>
          <a:prstGeom prst="chord">
            <a:avLst>
              <a:gd name="adj1" fmla="val 5405431"/>
              <a:gd name="adj2" fmla="val 16200000"/>
            </a:avLst>
          </a:prstGeom>
          <a:solidFill>
            <a:srgbClr val="00B0F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半圆2                                            屈老师工作室原创设计 网址：kj.qulaoshi.com"/>
          <p:cNvSpPr/>
          <p:nvPr/>
        </p:nvSpPr>
        <p:spPr>
          <a:xfrm rot="16200000">
            <a:off x="1305756" y="2085981"/>
            <a:ext cx="1816654" cy="1816654"/>
          </a:xfrm>
          <a:prstGeom prst="chord">
            <a:avLst>
              <a:gd name="adj1" fmla="val 5405431"/>
              <a:gd name="adj2" fmla="val 16200000"/>
            </a:avLst>
          </a:pr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半圆1                                            屈老师工作室原创设计 网址：kj.qulaoshi.com"/>
          <p:cNvSpPr/>
          <p:nvPr/>
        </p:nvSpPr>
        <p:spPr>
          <a:xfrm rot="5400000">
            <a:off x="5884431" y="1683642"/>
            <a:ext cx="1816654" cy="1816654"/>
          </a:xfrm>
          <a:prstGeom prst="chord">
            <a:avLst>
              <a:gd name="adj1" fmla="val 5405431"/>
              <a:gd name="adj2" fmla="val 16200000"/>
            </a:avLst>
          </a:prstGeom>
          <a:solidFill>
            <a:srgbClr val="00B0F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半圆2                                            屈老师工作室原创设计 网址：kj.qulaoshi.com"/>
          <p:cNvSpPr/>
          <p:nvPr/>
        </p:nvSpPr>
        <p:spPr>
          <a:xfrm rot="16200000">
            <a:off x="5883969" y="1683641"/>
            <a:ext cx="1816654" cy="1816654"/>
          </a:xfrm>
          <a:prstGeom prst="chord">
            <a:avLst>
              <a:gd name="adj1" fmla="val 5405431"/>
              <a:gd name="adj2" fmla="val 16200000"/>
            </a:avLst>
          </a:pr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总结"/>
          <p:cNvSpPr/>
          <p:nvPr/>
        </p:nvSpPr>
        <p:spPr>
          <a:xfrm>
            <a:off x="301249" y="5823773"/>
            <a:ext cx="8654066" cy="438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总结：</a:t>
            </a:r>
            <a:r>
              <a:rPr lang="zh-CN" altLang="zh-CN" sz="17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两个一样的半圆合起来就是一个圆形，同时一个圆形可以分成两个一样的半圆形。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合并                                                             屈老师工作室原创设计 网址：kj.qulaoshi.com"/>
          <p:cNvSpPr/>
          <p:nvPr/>
        </p:nvSpPr>
        <p:spPr>
          <a:xfrm>
            <a:off x="1635269" y="4528011"/>
            <a:ext cx="1157625" cy="54253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合并</a:t>
            </a:r>
            <a:endParaRPr lang="zh-CN" altLang="en-US" dirty="0"/>
          </a:p>
        </p:txBody>
      </p:sp>
      <p:sp>
        <p:nvSpPr>
          <p:cNvPr id="7" name="分开                                                               屈老师工作室原创设计 网址：kj.qulaoshi.com"/>
          <p:cNvSpPr/>
          <p:nvPr/>
        </p:nvSpPr>
        <p:spPr>
          <a:xfrm>
            <a:off x="6213483" y="4500397"/>
            <a:ext cx="1157625" cy="54253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分开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0191 0.104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523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0.00191 -0.08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00278 -0.1435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717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-0.00261 0.0652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  <p:bldP spid="12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t="-5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6"/>
          <a:stretch>
            <a:fillRect/>
          </a:stretch>
        </p:blipFill>
        <p:spPr>
          <a:xfrm>
            <a:off x="76200" y="2759773"/>
            <a:ext cx="3981450" cy="42601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组合 9"/>
          <p:cNvGrpSpPr/>
          <p:nvPr/>
        </p:nvGrpSpPr>
        <p:grpSpPr>
          <a:xfrm>
            <a:off x="2676525" y="590945"/>
            <a:ext cx="5105400" cy="3400425"/>
            <a:chOff x="2524125" y="667145"/>
            <a:chExt cx="5105400" cy="3400425"/>
          </a:xfrm>
        </p:grpSpPr>
        <p:sp>
          <p:nvSpPr>
            <p:cNvPr id="9" name="云形标注 8"/>
            <p:cNvSpPr/>
            <p:nvPr/>
          </p:nvSpPr>
          <p:spPr>
            <a:xfrm>
              <a:off x="2524125" y="667145"/>
              <a:ext cx="5105400" cy="3400425"/>
            </a:xfrm>
            <a:prstGeom prst="cloudCallout">
              <a:avLst>
                <a:gd name="adj1" fmla="val -56169"/>
                <a:gd name="adj2" fmla="val 57459"/>
              </a:avLst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tx1">
                      <a:alpha val="0"/>
                    </a:schemeClr>
                  </a:solidFill>
                </a:rPr>
                <a:t>屈老师工作室原创设计</a:t>
              </a:r>
              <a:endParaRPr lang="zh-CN" altLang="en-US" dirty="0">
                <a:solidFill>
                  <a:schemeClr val="tx1">
                    <a:alpha val="0"/>
                  </a:schemeClr>
                </a:solidFill>
              </a:endParaRPr>
            </a:p>
            <a:p>
              <a:pPr algn="ctr"/>
              <a:r>
                <a:rPr lang="zh-CN" altLang="en-US" dirty="0">
                  <a:solidFill>
                    <a:schemeClr val="tx1">
                      <a:alpha val="0"/>
                    </a:schemeClr>
                  </a:solidFill>
                </a:rPr>
                <a:t>网址：</a:t>
              </a:r>
              <a:r>
                <a:rPr lang="en-US" altLang="zh-CN" dirty="0">
                  <a:solidFill>
                    <a:schemeClr val="tx1">
                      <a:alpha val="0"/>
                    </a:schemeClr>
                  </a:solidFill>
                </a:rPr>
                <a:t>kj.qulaoshi.com</a:t>
              </a:r>
              <a:endParaRPr lang="zh-CN" altLang="en-US" dirty="0">
                <a:solidFill>
                  <a:schemeClr val="tx1">
                    <a:alpha val="0"/>
                  </a:schemeClr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143250" y="1703085"/>
              <a:ext cx="40386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500" b="1" i="1" dirty="0">
                  <a:solidFill>
                    <a:srgbClr val="FF0000"/>
                  </a:solidFill>
                </a:rPr>
                <a:t>让我们一起来做游戏吧！</a:t>
              </a:r>
              <a:endParaRPr lang="zh-CN" altLang="en-US" sz="4500" b="1" i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3" name="chimes.wav"/>
          </p:stSnd>
        </p:sndAc>
      </p:transition>
    </mc:Choice>
    <mc:Fallback>
      <p:transition spd="slow">
        <p:blinds dir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PP_MARK_KEY" val="ebbf12ac-5df5-45db-b09c-387d0bad9cd2"/>
  <p:tag name="COMMONDATA" val="eyJoZGlkIjoiNDliNGU1MzQ3YjM0MGM0OTliMGVjMTgxMjA2NTRiNGEifQ==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adf3r2n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788</Words>
  <Application>WPS 演示</Application>
  <PresentationFormat>全屏显示(4:3)</PresentationFormat>
  <Paragraphs>106</Paragraphs>
  <Slides>10</Slides>
  <Notes>2</Notes>
  <HiddenSlides>0</HiddenSlides>
  <MMClips>13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Times New Roman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屈老师工作室</Company>
  <LinksUpToDate>false</LinksUpToDate>
  <SharedDoc>false</SharedDoc>
  <HyperlinksChanged>false</HyperlinksChanged>
  <AppVersion>14.0000</AppVersion>
  <HyperlinkBase>kj.qulaoshi.com</HyperlinkBas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《铺小路》PPT课件</dc:title>
  <dc:creator>Administrator</dc:creator>
  <cp:lastModifiedBy>test</cp:lastModifiedBy>
  <cp:revision>123</cp:revision>
  <dcterms:created xsi:type="dcterms:W3CDTF">2018-11-06T01:45:00Z</dcterms:created>
  <dcterms:modified xsi:type="dcterms:W3CDTF">2022-11-17T12:02:28Z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EED9B96F8EA9421D83AA0EFF935A8A66</vt:lpwstr>
  </property>
  <property fmtid="{D5CDD505-2E9C-101B-9397-08002B2CF9AE}" pid="3" name="KSOProductBuildVer">
    <vt:lpwstr>2052-11.1.0.12763</vt:lpwstr>
  </property>
</Properties>
</file>